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34"/>
  </p:notesMasterIdLst>
  <p:handoutMasterIdLst>
    <p:handoutMasterId r:id="rId35"/>
  </p:handoutMasterIdLst>
  <p:sldIdLst>
    <p:sldId id="256" r:id="rId2"/>
    <p:sldId id="425" r:id="rId3"/>
    <p:sldId id="376" r:id="rId4"/>
    <p:sldId id="429" r:id="rId5"/>
    <p:sldId id="346" r:id="rId6"/>
    <p:sldId id="349" r:id="rId7"/>
    <p:sldId id="430" r:id="rId8"/>
    <p:sldId id="439" r:id="rId9"/>
    <p:sldId id="440" r:id="rId10"/>
    <p:sldId id="351" r:id="rId11"/>
    <p:sldId id="312" r:id="rId12"/>
    <p:sldId id="324" r:id="rId13"/>
    <p:sldId id="434" r:id="rId14"/>
    <p:sldId id="392" r:id="rId15"/>
    <p:sldId id="326" r:id="rId16"/>
    <p:sldId id="353" r:id="rId17"/>
    <p:sldId id="328" r:id="rId18"/>
    <p:sldId id="436" r:id="rId19"/>
    <p:sldId id="435" r:id="rId20"/>
    <p:sldId id="398" r:id="rId21"/>
    <p:sldId id="437" r:id="rId22"/>
    <p:sldId id="257" r:id="rId23"/>
    <p:sldId id="258" r:id="rId24"/>
    <p:sldId id="438" r:id="rId25"/>
    <p:sldId id="441" r:id="rId26"/>
    <p:sldId id="383" r:id="rId27"/>
    <p:sldId id="380" r:id="rId28"/>
    <p:sldId id="426" r:id="rId29"/>
    <p:sldId id="304" r:id="rId30"/>
    <p:sldId id="336" r:id="rId31"/>
    <p:sldId id="423" r:id="rId32"/>
    <p:sldId id="38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userDrawn="1">
          <p15:clr>
            <a:srgbClr val="A4A3A4"/>
          </p15:clr>
        </p15:guide>
        <p15:guide id="2" pos="76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9E19"/>
    <a:srgbClr val="2D637F"/>
    <a:srgbClr val="B88114"/>
    <a:srgbClr val="FF99FF"/>
    <a:srgbClr val="FDD9FE"/>
    <a:srgbClr val="9DAD33"/>
    <a:srgbClr val="6C3302"/>
    <a:srgbClr val="584F29"/>
    <a:srgbClr val="ED4E33"/>
    <a:srgbClr val="0032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9" autoAdjust="0"/>
    <p:restoredTop sz="84237" autoAdjust="0"/>
  </p:normalViewPr>
  <p:slideViewPr>
    <p:cSldViewPr snapToGrid="0" snapToObjects="1">
      <p:cViewPr>
        <p:scale>
          <a:sx n="95" d="100"/>
          <a:sy n="95" d="100"/>
        </p:scale>
        <p:origin x="480" y="114"/>
      </p:cViewPr>
      <p:guideLst>
        <p:guide orient="horz" pos="360"/>
        <p:guide pos="76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2" d="100"/>
          <a:sy n="92" d="100"/>
        </p:scale>
        <p:origin x="-378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pPr/>
              <a:t>5/23/2018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pPr/>
              <a:t>‹#›</a:t>
            </a:fld>
            <a:endParaRPr lang="en-US"/>
          </a:p>
        </p:txBody>
      </p:sp>
    </p:spTree>
    <p:extLst>
      <p:ext uri="{BB962C8B-B14F-4D97-AF65-F5344CB8AC3E}">
        <p14:creationId xmlns:p14="http://schemas.microsoft.com/office/powerpoint/2010/main"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pPr/>
              <a:t>5/23/2018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pPr/>
              <a:t>‹#›</a:t>
            </a:fld>
            <a:endParaRPr lang="en-US"/>
          </a:p>
        </p:txBody>
      </p:sp>
    </p:spTree>
    <p:extLst>
      <p:ext uri="{BB962C8B-B14F-4D97-AF65-F5344CB8AC3E}">
        <p14:creationId xmlns:p14="http://schemas.microsoft.com/office/powerpoint/2010/main" val="3734368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spcBef>
                <a:spcPct val="20000"/>
              </a:spcBef>
              <a:buFont typeface="Arial"/>
              <a:buChar char="•"/>
            </a:pPr>
            <a:r>
              <a:rPr lang="en-US" sz="2200" dirty="0">
                <a:solidFill>
                  <a:srgbClr val="2D637F"/>
                </a:solidFill>
                <a:latin typeface="Lucida Grande"/>
                <a:cs typeface="Lucida Grande"/>
              </a:rPr>
              <a:t>Emerging trends for next-generation (targeted &amp; personalized) nuclear medicine:</a:t>
            </a:r>
          </a:p>
          <a:p>
            <a:pPr marL="800100" lvl="1" indent="-342900">
              <a:spcBef>
                <a:spcPct val="20000"/>
              </a:spcBef>
              <a:buFont typeface="Arial"/>
              <a:buChar char="•"/>
            </a:pPr>
            <a:r>
              <a:rPr lang="en-US" sz="2200" dirty="0">
                <a:solidFill>
                  <a:srgbClr val="2D637F"/>
                </a:solidFill>
                <a:latin typeface="Lucida Grande"/>
                <a:cs typeface="Lucida Grande"/>
              </a:rPr>
              <a:t>Targeted alpha therapy (5-10 MeV)</a:t>
            </a:r>
          </a:p>
          <a:p>
            <a:pPr marL="1257300" lvl="2" indent="-342900">
              <a:spcBef>
                <a:spcPct val="20000"/>
              </a:spcBef>
              <a:buFont typeface="Arial"/>
              <a:buChar char="•"/>
            </a:pPr>
            <a:r>
              <a:rPr lang="en-US" sz="2000" dirty="0">
                <a:solidFill>
                  <a:srgbClr val="2D637F"/>
                </a:solidFill>
                <a:latin typeface="Lucida Grande"/>
                <a:cs typeface="Lucida Grande"/>
              </a:rPr>
              <a:t>40-80 </a:t>
            </a:r>
            <a:r>
              <a:rPr lang="el-GR" sz="2000" dirty="0">
                <a:solidFill>
                  <a:srgbClr val="2D637F"/>
                </a:solidFill>
                <a:latin typeface="Calibri" panose="020F0502020204030204" pitchFamily="34" charset="0"/>
                <a:cs typeface="Lucida Grande"/>
              </a:rPr>
              <a:t>μ</a:t>
            </a:r>
            <a:r>
              <a:rPr lang="en-US" sz="2000" dirty="0">
                <a:solidFill>
                  <a:srgbClr val="2D637F"/>
                </a:solidFill>
                <a:latin typeface="Lucida Grande"/>
                <a:cs typeface="Lucida Grande"/>
              </a:rPr>
              <a:t>m range </a:t>
            </a:r>
            <a:r>
              <a:rPr lang="en-US" sz="2000" dirty="0">
                <a:solidFill>
                  <a:srgbClr val="2D637F"/>
                </a:solidFill>
                <a:latin typeface="Lucida Grande"/>
                <a:cs typeface="Lucida Grande"/>
                <a:sym typeface="Wingdings" panose="05000000000000000000" pitchFamily="2" charset="2"/>
              </a:rPr>
              <a:t> single cell</a:t>
            </a:r>
            <a:endParaRPr lang="en-US" sz="2000" dirty="0">
              <a:solidFill>
                <a:srgbClr val="2D637F"/>
              </a:solidFill>
              <a:latin typeface="Lucida Grande"/>
              <a:cs typeface="Lucida Grande"/>
            </a:endParaRPr>
          </a:p>
          <a:p>
            <a:pPr marL="800100" lvl="1" indent="-342900">
              <a:spcBef>
                <a:spcPct val="20000"/>
              </a:spcBef>
              <a:buFont typeface="Arial"/>
              <a:buChar char="•"/>
            </a:pPr>
            <a:r>
              <a:rPr lang="en-US" sz="2200" dirty="0">
                <a:solidFill>
                  <a:srgbClr val="2D637F"/>
                </a:solidFill>
                <a:latin typeface="Lucida Grande"/>
                <a:cs typeface="Lucida Grande"/>
              </a:rPr>
              <a:t>Targeted Auger therapy (20 eV – 1 keV)</a:t>
            </a:r>
          </a:p>
          <a:p>
            <a:pPr marL="1257300" lvl="2" indent="-342900">
              <a:spcBef>
                <a:spcPct val="20000"/>
              </a:spcBef>
              <a:buFont typeface="Arial"/>
              <a:buChar char="•"/>
            </a:pPr>
            <a:r>
              <a:rPr lang="en-US" sz="2000" dirty="0">
                <a:solidFill>
                  <a:srgbClr val="2D637F"/>
                </a:solidFill>
                <a:latin typeface="Lucida Grande"/>
                <a:cs typeface="Lucida Grande"/>
              </a:rPr>
              <a:t>1 nm – 2 </a:t>
            </a:r>
            <a:r>
              <a:rPr lang="el-GR" sz="2000" dirty="0">
                <a:solidFill>
                  <a:srgbClr val="2D637F"/>
                </a:solidFill>
                <a:latin typeface="Calibri" panose="020F0502020204030204" pitchFamily="34" charset="0"/>
                <a:cs typeface="Lucida Grande"/>
              </a:rPr>
              <a:t>μ</a:t>
            </a:r>
            <a:r>
              <a:rPr lang="en-US" sz="2000" dirty="0">
                <a:solidFill>
                  <a:srgbClr val="2D637F"/>
                </a:solidFill>
                <a:latin typeface="Lucida Grande"/>
                <a:cs typeface="Lucida Grande"/>
              </a:rPr>
              <a:t>m </a:t>
            </a:r>
            <a:r>
              <a:rPr lang="en-US" sz="2000" dirty="0">
                <a:solidFill>
                  <a:srgbClr val="2D637F"/>
                </a:solidFill>
                <a:latin typeface="Lucida Grande"/>
                <a:cs typeface="Lucida Grande"/>
                <a:sym typeface="Wingdings" panose="05000000000000000000" pitchFamily="2" charset="2"/>
              </a:rPr>
              <a:t> cellular nucleus</a:t>
            </a:r>
            <a:endParaRPr lang="en-US" sz="2000" dirty="0">
              <a:solidFill>
                <a:srgbClr val="2D637F"/>
              </a:solidFill>
              <a:latin typeface="Lucida Grande"/>
              <a:cs typeface="Lucida Grande"/>
            </a:endParaRPr>
          </a:p>
          <a:p>
            <a:pPr marL="800100" lvl="1" indent="-342900">
              <a:spcBef>
                <a:spcPct val="20000"/>
              </a:spcBef>
              <a:buFont typeface="Arial"/>
              <a:buChar char="•"/>
            </a:pPr>
            <a:r>
              <a:rPr lang="en-US" sz="2200" dirty="0" err="1">
                <a:solidFill>
                  <a:srgbClr val="2D637F"/>
                </a:solidFill>
                <a:latin typeface="Lucida Grande"/>
                <a:cs typeface="Lucida Grande"/>
              </a:rPr>
              <a:t>Theranostic</a:t>
            </a:r>
            <a:r>
              <a:rPr lang="en-US" sz="2200" dirty="0">
                <a:solidFill>
                  <a:srgbClr val="2D637F"/>
                </a:solidFill>
                <a:latin typeface="Lucida Grande"/>
                <a:cs typeface="Lucida Grande"/>
              </a:rPr>
              <a:t> medicine</a:t>
            </a:r>
          </a:p>
          <a:p>
            <a:pPr marL="1257300" lvl="2" indent="-342900">
              <a:spcBef>
                <a:spcPct val="20000"/>
              </a:spcBef>
              <a:buFont typeface="Arial"/>
              <a:buChar char="•"/>
            </a:pPr>
            <a:r>
              <a:rPr lang="en-US" sz="2000" dirty="0">
                <a:solidFill>
                  <a:srgbClr val="2D637F"/>
                </a:solidFill>
                <a:latin typeface="Lucida Grande"/>
                <a:cs typeface="Lucida Grande"/>
              </a:rPr>
              <a:t>Simultaneous imaging and therapy</a:t>
            </a:r>
          </a:p>
        </p:txBody>
      </p:sp>
      <p:sp>
        <p:nvSpPr>
          <p:cNvPr id="4" name="Slide Number Placeholder 3"/>
          <p:cNvSpPr>
            <a:spLocks noGrp="1"/>
          </p:cNvSpPr>
          <p:nvPr>
            <p:ph type="sldNum" sz="quarter" idx="10"/>
          </p:nvPr>
        </p:nvSpPr>
        <p:spPr/>
        <p:txBody>
          <a:bodyPr/>
          <a:lstStyle/>
          <a:p>
            <a:fld id="{84B7DBC5-2A13-CA47-B9EE-6017A92B6B18}" type="slidenum">
              <a:rPr lang="en-US" smtClean="0"/>
              <a:pPr/>
              <a:t>1</a:t>
            </a:fld>
            <a:endParaRPr lang="en-US"/>
          </a:p>
        </p:txBody>
      </p:sp>
    </p:spTree>
    <p:extLst>
      <p:ext uri="{BB962C8B-B14F-4D97-AF65-F5344CB8AC3E}">
        <p14:creationId xmlns:p14="http://schemas.microsoft.com/office/powerpoint/2010/main" val="2939564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Discrepancy possible causes :</a:t>
            </a:r>
          </a:p>
          <a:p>
            <a:pPr marL="228600" indent="-228600">
              <a:buAutoNum type="arabicParenR"/>
            </a:pPr>
            <a:r>
              <a:rPr lang="en-US" dirty="0"/>
              <a:t>Still using current from charge integrator, once energy assignment is finished, monitor foils will provide renormalization to true current</a:t>
            </a:r>
          </a:p>
          <a:p>
            <a:pPr marL="228600" indent="-228600">
              <a:buAutoNum type="arabicParenR"/>
            </a:pPr>
            <a:r>
              <a:rPr lang="en-US" dirty="0"/>
              <a:t>Direct production of 51Cr creates “extra” cross section</a:t>
            </a:r>
          </a:p>
          <a:p>
            <a:pPr marL="228600" indent="-228600">
              <a:buAutoNum type="arabicParenR"/>
            </a:pPr>
            <a:endParaRPr lang="en-US" dirty="0"/>
          </a:p>
          <a:p>
            <a:pPr marL="228600" indent="-228600">
              <a:buAutoNum type="arabicParenR"/>
            </a:pPr>
            <a:r>
              <a:rPr lang="en-US" dirty="0"/>
              <a:t>Low peak is 54Fe(</a:t>
            </a:r>
            <a:r>
              <a:rPr lang="en-US" dirty="0" err="1"/>
              <a:t>p,x</a:t>
            </a:r>
            <a:r>
              <a:rPr lang="en-US" dirty="0"/>
              <a:t>), high peak is 56Fe(</a:t>
            </a:r>
            <a:r>
              <a:rPr lang="en-US" dirty="0" err="1"/>
              <a:t>p,x</a:t>
            </a:r>
            <a:r>
              <a:rPr lang="en-US" dirty="0"/>
              <a:t>)</a:t>
            </a:r>
          </a:p>
        </p:txBody>
      </p:sp>
      <p:sp>
        <p:nvSpPr>
          <p:cNvPr id="4" name="Slide Number Placeholder 3"/>
          <p:cNvSpPr>
            <a:spLocks noGrp="1"/>
          </p:cNvSpPr>
          <p:nvPr>
            <p:ph type="sldNum" sz="quarter" idx="10"/>
          </p:nvPr>
        </p:nvSpPr>
        <p:spPr/>
        <p:txBody>
          <a:bodyPr/>
          <a:lstStyle/>
          <a:p>
            <a:fld id="{84B7DBC5-2A13-CA47-B9EE-6017A92B6B18}" type="slidenum">
              <a:rPr lang="en-US" smtClean="0"/>
              <a:pPr/>
              <a:t>12</a:t>
            </a:fld>
            <a:endParaRPr lang="en-US"/>
          </a:p>
        </p:txBody>
      </p:sp>
    </p:spTree>
    <p:extLst>
      <p:ext uri="{BB962C8B-B14F-4D97-AF65-F5344CB8AC3E}">
        <p14:creationId xmlns:p14="http://schemas.microsoft.com/office/powerpoint/2010/main" val="2128623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3x 9 </a:t>
            </a:r>
            <a:r>
              <a:rPr lang="en-US" dirty="0" err="1"/>
              <a:t>MBq</a:t>
            </a:r>
            <a:r>
              <a:rPr lang="en-US" dirty="0"/>
              <a:t> dose fractions</a:t>
            </a:r>
          </a:p>
          <a:p>
            <a:endParaRPr lang="en-US" dirty="0"/>
          </a:p>
          <a:p>
            <a:pPr rtl="0" fontAlgn="base"/>
            <a:r>
              <a:rPr lang="en-US" sz="1200" b="0" i="0" u="none" strike="noStrike" kern="1200" dirty="0">
                <a:solidFill>
                  <a:schemeClr val="tx1"/>
                </a:solidFill>
                <a:effectLst/>
                <a:latin typeface="+mn-lt"/>
                <a:ea typeface="+mn-ea"/>
                <a:cs typeface="+mn-cs"/>
              </a:rPr>
              <a:t>Useful for bio-kinetic studies of monoclonal antibodies (the delivery agent)</a:t>
            </a:r>
          </a:p>
          <a:p>
            <a:pPr rtl="0" fontAlgn="base"/>
            <a:r>
              <a:rPr lang="en-US" sz="1200" b="0" i="0" u="none" strike="noStrike" kern="1200" dirty="0">
                <a:solidFill>
                  <a:schemeClr val="tx1"/>
                </a:solidFill>
                <a:effectLst/>
                <a:latin typeface="+mn-lt"/>
                <a:ea typeface="+mn-ea"/>
                <a:cs typeface="+mn-cs"/>
              </a:rPr>
              <a:t>Interesting nuclear physics relevance: pre-equilibrium modelling, isomer/ground state ratios</a:t>
            </a:r>
          </a:p>
          <a:p>
            <a:pPr rtl="0" fontAlgn="base"/>
            <a:r>
              <a:rPr lang="en-US" sz="1200" b="0" i="0" u="none" strike="noStrike" kern="1200" dirty="0">
                <a:solidFill>
                  <a:schemeClr val="tx1"/>
                </a:solidFill>
                <a:effectLst/>
                <a:latin typeface="+mn-lt"/>
                <a:ea typeface="+mn-ea"/>
                <a:cs typeface="+mn-cs"/>
              </a:rPr>
              <a:t>No previous measurements, only comparison to models</a:t>
            </a:r>
          </a:p>
          <a:p>
            <a:pPr rtl="0" fontAlgn="base"/>
            <a:r>
              <a:rPr lang="en-US" sz="1200" b="0" i="0" u="none" strike="noStrike" kern="1200" dirty="0">
                <a:solidFill>
                  <a:schemeClr val="tx1"/>
                </a:solidFill>
                <a:effectLst/>
                <a:latin typeface="+mn-lt"/>
                <a:ea typeface="+mn-ea"/>
                <a:cs typeface="+mn-cs"/>
              </a:rPr>
              <a:t>Surprising results: TALYS </a:t>
            </a:r>
            <a:r>
              <a:rPr lang="en-US" sz="1200" b="1" i="0" u="none" strike="noStrike" kern="1200" dirty="0">
                <a:solidFill>
                  <a:schemeClr val="tx1"/>
                </a:solidFill>
                <a:effectLst/>
                <a:latin typeface="+mn-lt"/>
                <a:ea typeface="+mn-ea"/>
                <a:cs typeface="+mn-cs"/>
              </a:rPr>
              <a:t>10x</a:t>
            </a:r>
            <a:r>
              <a:rPr lang="en-US" sz="1200" b="0" i="0" u="none" strike="noStrike" kern="1200" dirty="0">
                <a:solidFill>
                  <a:schemeClr val="tx1"/>
                </a:solidFill>
                <a:effectLst/>
                <a:latin typeface="+mn-lt"/>
                <a:ea typeface="+mn-ea"/>
                <a:cs typeface="+mn-cs"/>
              </a:rPr>
              <a:t> over-prediction of XS</a:t>
            </a:r>
          </a:p>
          <a:p>
            <a:endParaRPr lang="en-US" dirty="0"/>
          </a:p>
        </p:txBody>
      </p:sp>
      <p:sp>
        <p:nvSpPr>
          <p:cNvPr id="4" name="Slide Number Placeholder 3"/>
          <p:cNvSpPr>
            <a:spLocks noGrp="1"/>
          </p:cNvSpPr>
          <p:nvPr>
            <p:ph type="sldNum" sz="quarter" idx="10"/>
          </p:nvPr>
        </p:nvSpPr>
        <p:spPr/>
        <p:txBody>
          <a:bodyPr/>
          <a:lstStyle/>
          <a:p>
            <a:fld id="{A0BD29B5-A7BA-884E-BD13-B6F37FBFF9E7}" type="slidenum">
              <a:rPr lang="en-US" smtClean="0"/>
              <a:t>13</a:t>
            </a:fld>
            <a:endParaRPr lang="en-US" dirty="0"/>
          </a:p>
        </p:txBody>
      </p:sp>
    </p:spTree>
    <p:extLst>
      <p:ext uri="{BB962C8B-B14F-4D97-AF65-F5344CB8AC3E}">
        <p14:creationId xmlns:p14="http://schemas.microsoft.com/office/powerpoint/2010/main" val="3664360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14</a:t>
            </a:fld>
            <a:endParaRPr lang="en-US"/>
          </a:p>
        </p:txBody>
      </p:sp>
    </p:spTree>
    <p:extLst>
      <p:ext uri="{BB962C8B-B14F-4D97-AF65-F5344CB8AC3E}">
        <p14:creationId xmlns:p14="http://schemas.microsoft.com/office/powerpoint/2010/main" val="2741954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15</a:t>
            </a:fld>
            <a:endParaRPr lang="en-US"/>
          </a:p>
        </p:txBody>
      </p:sp>
    </p:spTree>
    <p:extLst>
      <p:ext uri="{BB962C8B-B14F-4D97-AF65-F5344CB8AC3E}">
        <p14:creationId xmlns:p14="http://schemas.microsoft.com/office/powerpoint/2010/main" val="3947844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16</a:t>
            </a:fld>
            <a:endParaRPr lang="en-US"/>
          </a:p>
        </p:txBody>
      </p:sp>
    </p:spTree>
    <p:extLst>
      <p:ext uri="{BB962C8B-B14F-4D97-AF65-F5344CB8AC3E}">
        <p14:creationId xmlns:p14="http://schemas.microsoft.com/office/powerpoint/2010/main" val="3649335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17</a:t>
            </a:fld>
            <a:endParaRPr lang="en-US"/>
          </a:p>
        </p:txBody>
      </p:sp>
    </p:spTree>
    <p:extLst>
      <p:ext uri="{BB962C8B-B14F-4D97-AF65-F5344CB8AC3E}">
        <p14:creationId xmlns:p14="http://schemas.microsoft.com/office/powerpoint/2010/main" val="3955995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same</a:t>
            </a:r>
            <a:r>
              <a:rPr lang="en-US" baseline="0" dirty="0"/>
              <a:t> method used at the new FRANZ facility in Frankfurt.</a:t>
            </a:r>
            <a:endParaRPr lang="en-US" dirty="0"/>
          </a:p>
        </p:txBody>
      </p:sp>
      <p:sp>
        <p:nvSpPr>
          <p:cNvPr id="4" name="Slide Number Placeholder 3"/>
          <p:cNvSpPr>
            <a:spLocks noGrp="1"/>
          </p:cNvSpPr>
          <p:nvPr>
            <p:ph type="sldNum" sz="quarter" idx="10"/>
          </p:nvPr>
        </p:nvSpPr>
        <p:spPr/>
        <p:txBody>
          <a:bodyPr/>
          <a:lstStyle/>
          <a:p>
            <a:fld id="{A0BD29B5-A7BA-884E-BD13-B6F37FBFF9E7}" type="slidenum">
              <a:rPr lang="en-US" smtClean="0"/>
              <a:t>19</a:t>
            </a:fld>
            <a:endParaRPr lang="en-US" dirty="0"/>
          </a:p>
        </p:txBody>
      </p:sp>
    </p:spTree>
    <p:extLst>
      <p:ext uri="{BB962C8B-B14F-4D97-AF65-F5344CB8AC3E}">
        <p14:creationId xmlns:p14="http://schemas.microsoft.com/office/powerpoint/2010/main" val="1507160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157Gd(3He,alpha) reaction used to produce excited 156Gd. Alphas used as trigger, so alpha efficiency already accounted for. </a:t>
            </a:r>
          </a:p>
          <a:p>
            <a:r>
              <a:rPr lang="en-US" dirty="0"/>
              <a:t>Looked for the products 156Gd (indicating capture) and 154Gd (indicating 2n) by the gammas</a:t>
            </a:r>
          </a:p>
          <a:p>
            <a:r>
              <a:rPr lang="en-US" dirty="0"/>
              <a:t>Initially looking for capture surrogate, but that didn’t work out, but never looked at 154Gd data for (n,2n) surrogate</a:t>
            </a:r>
          </a:p>
          <a:p>
            <a:endParaRPr lang="en-US" dirty="0"/>
          </a:p>
          <a:p>
            <a:r>
              <a:rPr lang="en-US" dirty="0"/>
              <a:t>There was contamination in the alpha spectrum from (3He, alpha) reactions on the carbon and oxygen isotopes that are ever present. Using just the parts of the spectrum that don’t seem contaminated, have the black data points up there</a:t>
            </a:r>
          </a:p>
        </p:txBody>
      </p:sp>
      <p:sp>
        <p:nvSpPr>
          <p:cNvPr id="4" name="Slide Number Placeholder 3"/>
          <p:cNvSpPr>
            <a:spLocks noGrp="1"/>
          </p:cNvSpPr>
          <p:nvPr>
            <p:ph type="sldNum" sz="quarter" idx="10"/>
          </p:nvPr>
        </p:nvSpPr>
        <p:spPr/>
        <p:txBody>
          <a:bodyPr/>
          <a:lstStyle/>
          <a:p>
            <a:fld id="{AD81C9B7-7F3D-492B-8E2B-BFDAACD0AE9C}" type="slidenum">
              <a:rPr lang="en-US" smtClean="0"/>
              <a:t>22</a:t>
            </a:fld>
            <a:endParaRPr lang="en-US"/>
          </a:p>
        </p:txBody>
      </p:sp>
    </p:spTree>
    <p:extLst>
      <p:ext uri="{BB962C8B-B14F-4D97-AF65-F5344CB8AC3E}">
        <p14:creationId xmlns:p14="http://schemas.microsoft.com/office/powerpoint/2010/main" val="238875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fill in the gap, tried to correct the alpha spectrum by comparing it to the alpha-gamma coincidence spectrum shape. But since this spectrum has the gamma efficiency tied up in it, can’t just use the numbers ,so only used the shape to “correct” the alpha spectrum. </a:t>
            </a:r>
          </a:p>
          <a:p>
            <a:endParaRPr lang="en-US" dirty="0"/>
          </a:p>
          <a:p>
            <a:r>
              <a:rPr lang="en-US" dirty="0"/>
              <a:t>The data points from the corrected alpha spectrum are given in green to make sure it is clear that they are different – will have different systematic uncertainty, and possibly a bias because of the correction.</a:t>
            </a:r>
          </a:p>
        </p:txBody>
      </p:sp>
      <p:sp>
        <p:nvSpPr>
          <p:cNvPr id="4" name="Slide Number Placeholder 3"/>
          <p:cNvSpPr>
            <a:spLocks noGrp="1"/>
          </p:cNvSpPr>
          <p:nvPr>
            <p:ph type="sldNum" sz="quarter" idx="10"/>
          </p:nvPr>
        </p:nvSpPr>
        <p:spPr/>
        <p:txBody>
          <a:bodyPr/>
          <a:lstStyle/>
          <a:p>
            <a:fld id="{AD81C9B7-7F3D-492B-8E2B-BFDAACD0AE9C}" type="slidenum">
              <a:rPr lang="en-US" smtClean="0"/>
              <a:t>23</a:t>
            </a:fld>
            <a:endParaRPr lang="en-US"/>
          </a:p>
        </p:txBody>
      </p:sp>
    </p:spTree>
    <p:extLst>
      <p:ext uri="{BB962C8B-B14F-4D97-AF65-F5344CB8AC3E}">
        <p14:creationId xmlns:p14="http://schemas.microsoft.com/office/powerpoint/2010/main" val="4160749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28</a:t>
            </a:fld>
            <a:endParaRPr lang="en-US"/>
          </a:p>
        </p:txBody>
      </p:sp>
    </p:spTree>
    <p:extLst>
      <p:ext uri="{BB962C8B-B14F-4D97-AF65-F5344CB8AC3E}">
        <p14:creationId xmlns:p14="http://schemas.microsoft.com/office/powerpoint/2010/main" val="689009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do this by bringing</a:t>
            </a:r>
            <a:r>
              <a:rPr lang="en-US" baseline="0" dirty="0"/>
              <a:t> together young…and other…scientists and engineers </a:t>
            </a:r>
            <a:endParaRPr lang="en-US" dirty="0"/>
          </a:p>
        </p:txBody>
      </p:sp>
      <p:sp>
        <p:nvSpPr>
          <p:cNvPr id="4" name="Slide Number Placeholder 3"/>
          <p:cNvSpPr>
            <a:spLocks noGrp="1"/>
          </p:cNvSpPr>
          <p:nvPr>
            <p:ph type="sldNum" sz="quarter" idx="10"/>
          </p:nvPr>
        </p:nvSpPr>
        <p:spPr/>
        <p:txBody>
          <a:bodyPr/>
          <a:lstStyle/>
          <a:p>
            <a:fld id="{A0BD29B5-A7BA-884E-BD13-B6F37FBFF9E7}" type="slidenum">
              <a:rPr lang="en-US" smtClean="0"/>
              <a:t>2</a:t>
            </a:fld>
            <a:endParaRPr lang="en-US" dirty="0"/>
          </a:p>
        </p:txBody>
      </p:sp>
    </p:spTree>
    <p:extLst>
      <p:ext uri="{BB962C8B-B14F-4D97-AF65-F5344CB8AC3E}">
        <p14:creationId xmlns:p14="http://schemas.microsoft.com/office/powerpoint/2010/main" val="295191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30</a:t>
            </a:fld>
            <a:endParaRPr lang="en-US"/>
          </a:p>
        </p:txBody>
      </p:sp>
    </p:spTree>
    <p:extLst>
      <p:ext uri="{BB962C8B-B14F-4D97-AF65-F5344CB8AC3E}">
        <p14:creationId xmlns:p14="http://schemas.microsoft.com/office/powerpoint/2010/main" val="65306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spcBef>
                <a:spcPct val="20000"/>
              </a:spcBef>
              <a:buFont typeface="Arial"/>
              <a:buChar char="•"/>
              <a:defRPr/>
            </a:pPr>
            <a:endParaRPr lang="en-US" sz="2000" dirty="0">
              <a:solidFill>
                <a:srgbClr val="2D637F"/>
              </a:solidFill>
              <a:latin typeface="Lucida Grande"/>
              <a:cs typeface="Lucida Grande"/>
            </a:endParaRPr>
          </a:p>
        </p:txBody>
      </p:sp>
      <p:sp>
        <p:nvSpPr>
          <p:cNvPr id="4" name="Slide Number Placeholder 3"/>
          <p:cNvSpPr>
            <a:spLocks noGrp="1"/>
          </p:cNvSpPr>
          <p:nvPr>
            <p:ph type="sldNum" sz="quarter" idx="10"/>
          </p:nvPr>
        </p:nvSpPr>
        <p:spPr/>
        <p:txBody>
          <a:bodyPr/>
          <a:lstStyle/>
          <a:p>
            <a:fld id="{84B7DBC5-2A13-CA47-B9EE-6017A92B6B18}" type="slidenum">
              <a:rPr lang="en-US" smtClean="0"/>
              <a:pPr/>
              <a:t>3</a:t>
            </a:fld>
            <a:endParaRPr lang="en-US"/>
          </a:p>
        </p:txBody>
      </p:sp>
    </p:spTree>
    <p:extLst>
      <p:ext uri="{BB962C8B-B14F-4D97-AF65-F5344CB8AC3E}">
        <p14:creationId xmlns:p14="http://schemas.microsoft.com/office/powerpoint/2010/main" val="1644045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spcBef>
                <a:spcPct val="20000"/>
              </a:spcBef>
              <a:buFont typeface="Arial"/>
              <a:buChar char="•"/>
              <a:defRPr/>
            </a:pPr>
            <a:r>
              <a:rPr lang="en-US" sz="2200" dirty="0">
                <a:solidFill>
                  <a:srgbClr val="2D637F"/>
                </a:solidFill>
                <a:latin typeface="Lucida Grande"/>
                <a:cs typeface="Lucida Grande"/>
              </a:rPr>
              <a:t>Advantages over thermal reactors:</a:t>
            </a:r>
          </a:p>
          <a:p>
            <a:pPr marL="800100" lvl="1" indent="-342900">
              <a:spcBef>
                <a:spcPct val="20000"/>
              </a:spcBef>
              <a:buFont typeface="Arial"/>
              <a:buChar char="•"/>
              <a:defRPr/>
            </a:pPr>
            <a:r>
              <a:rPr lang="en-US" sz="2000" dirty="0">
                <a:solidFill>
                  <a:srgbClr val="2D637F"/>
                </a:solidFill>
                <a:latin typeface="Lucida Grande"/>
                <a:cs typeface="Lucida Grande"/>
              </a:rPr>
              <a:t>Co-production of many unwanted activities via (n,</a:t>
            </a:r>
            <a:r>
              <a:rPr lang="el-GR" sz="2000" dirty="0">
                <a:solidFill>
                  <a:srgbClr val="2D637F"/>
                </a:solidFill>
                <a:latin typeface="Lucida Grande"/>
                <a:cs typeface="Lucida Grande"/>
              </a:rPr>
              <a:t>γ</a:t>
            </a:r>
            <a:r>
              <a:rPr lang="en-US" sz="2000" dirty="0">
                <a:solidFill>
                  <a:srgbClr val="2D637F"/>
                </a:solidFill>
                <a:latin typeface="Lucida Grande"/>
                <a:cs typeface="Lucida Grande"/>
              </a:rPr>
              <a:t>)</a:t>
            </a:r>
          </a:p>
          <a:p>
            <a:pPr marL="800100" lvl="1" indent="-342900">
              <a:spcBef>
                <a:spcPct val="20000"/>
              </a:spcBef>
              <a:buFont typeface="Arial"/>
              <a:buChar char="•"/>
              <a:defRPr/>
            </a:pPr>
            <a:r>
              <a:rPr lang="en-US" sz="2000" dirty="0">
                <a:solidFill>
                  <a:srgbClr val="2D637F"/>
                </a:solidFill>
                <a:latin typeface="Lucida Grande"/>
                <a:cs typeface="Lucida Grande"/>
              </a:rPr>
              <a:t>Far cheaper startup costs, no proliferation concerns</a:t>
            </a:r>
          </a:p>
          <a:p>
            <a:pPr marL="342900" indent="-342900">
              <a:spcBef>
                <a:spcPct val="20000"/>
              </a:spcBef>
              <a:buFont typeface="Arial"/>
              <a:buChar char="•"/>
              <a:defRPr/>
            </a:pPr>
            <a:r>
              <a:rPr lang="en-US" sz="2200" dirty="0">
                <a:solidFill>
                  <a:srgbClr val="2D637F"/>
                </a:solidFill>
                <a:latin typeface="Lucida Grande"/>
                <a:cs typeface="Lucida Grande"/>
              </a:rPr>
              <a:t>Advantages over DT neutrons:</a:t>
            </a:r>
          </a:p>
          <a:p>
            <a:pPr marL="800100" lvl="1" indent="-342900">
              <a:spcBef>
                <a:spcPct val="20000"/>
              </a:spcBef>
              <a:buFont typeface="Arial"/>
              <a:buChar char="•"/>
              <a:defRPr/>
            </a:pPr>
            <a:r>
              <a:rPr lang="en-US" sz="1900" dirty="0">
                <a:solidFill>
                  <a:srgbClr val="2D637F"/>
                </a:solidFill>
                <a:latin typeface="Lucida Grande"/>
                <a:cs typeface="Lucida Grande"/>
              </a:rPr>
              <a:t>14-15 MeV DT neutrons open up unwanted (</a:t>
            </a:r>
            <a:r>
              <a:rPr lang="en-US" sz="1900" dirty="0" err="1">
                <a:solidFill>
                  <a:srgbClr val="2D637F"/>
                </a:solidFill>
                <a:latin typeface="Lucida Grande"/>
                <a:cs typeface="Lucida Grande"/>
              </a:rPr>
              <a:t>n,pxn</a:t>
            </a:r>
            <a:r>
              <a:rPr lang="en-US" sz="1900" dirty="0">
                <a:solidFill>
                  <a:srgbClr val="2D637F"/>
                </a:solidFill>
                <a:latin typeface="Lucida Grande"/>
                <a:cs typeface="Lucida Grande"/>
              </a:rPr>
              <a:t>) channels, contaminating the desired product</a:t>
            </a:r>
          </a:p>
          <a:p>
            <a:pPr marL="800100" lvl="1" indent="-342900">
              <a:spcBef>
                <a:spcPct val="20000"/>
              </a:spcBef>
              <a:buFont typeface="Arial"/>
              <a:buChar char="•"/>
              <a:defRPr/>
            </a:pPr>
            <a:r>
              <a:rPr lang="en-US" sz="1900" dirty="0">
                <a:solidFill>
                  <a:srgbClr val="2D637F"/>
                </a:solidFill>
                <a:latin typeface="Lucida Grande"/>
                <a:cs typeface="Lucida Grande"/>
              </a:rPr>
              <a:t>No tritium handling concerns</a:t>
            </a:r>
          </a:p>
          <a:p>
            <a:pPr marL="342900" indent="-342900">
              <a:spcBef>
                <a:spcPct val="20000"/>
              </a:spcBef>
              <a:buFont typeface="Arial"/>
              <a:buChar char="•"/>
              <a:defRPr/>
            </a:pPr>
            <a:r>
              <a:rPr lang="en-US" sz="2200" dirty="0">
                <a:solidFill>
                  <a:srgbClr val="2D637F"/>
                </a:solidFill>
                <a:latin typeface="Lucida Grande"/>
                <a:cs typeface="Lucida Grande"/>
              </a:rPr>
              <a:t>2-3 MeV DD neutrons are ideal for (n,p) and (n,</a:t>
            </a:r>
            <a:r>
              <a:rPr lang="el-GR" sz="2200" dirty="0">
                <a:solidFill>
                  <a:srgbClr val="2D637F"/>
                </a:solidFill>
                <a:latin typeface="Calibri" panose="020F0502020204030204" pitchFamily="34" charset="0"/>
                <a:cs typeface="Lucida Grande"/>
              </a:rPr>
              <a:t>α</a:t>
            </a:r>
            <a:r>
              <a:rPr lang="en-US" sz="2200" dirty="0">
                <a:solidFill>
                  <a:srgbClr val="2D637F"/>
                </a:solidFill>
                <a:latin typeface="Lucida Grande"/>
                <a:cs typeface="Lucida Grande"/>
              </a:rPr>
              <a:t>) production, but often suffer from fairly low flux, and poor nuclear data</a:t>
            </a:r>
            <a:endParaRPr lang="en-US" sz="2000" dirty="0">
              <a:solidFill>
                <a:srgbClr val="2D637F"/>
              </a:solidFill>
              <a:latin typeface="Lucida Grande"/>
              <a:cs typeface="Lucida Grande"/>
            </a:endParaRPr>
          </a:p>
        </p:txBody>
      </p:sp>
      <p:sp>
        <p:nvSpPr>
          <p:cNvPr id="4" name="Slide Number Placeholder 3"/>
          <p:cNvSpPr>
            <a:spLocks noGrp="1"/>
          </p:cNvSpPr>
          <p:nvPr>
            <p:ph type="sldNum" sz="quarter" idx="10"/>
          </p:nvPr>
        </p:nvSpPr>
        <p:spPr/>
        <p:txBody>
          <a:bodyPr/>
          <a:lstStyle/>
          <a:p>
            <a:fld id="{84B7DBC5-2A13-CA47-B9EE-6017A92B6B18}" type="slidenum">
              <a:rPr lang="en-US" smtClean="0"/>
              <a:pPr/>
              <a:t>4</a:t>
            </a:fld>
            <a:endParaRPr lang="en-US"/>
          </a:p>
        </p:txBody>
      </p:sp>
    </p:spTree>
    <p:extLst>
      <p:ext uri="{BB962C8B-B14F-4D97-AF65-F5344CB8AC3E}">
        <p14:creationId xmlns:p14="http://schemas.microsoft.com/office/powerpoint/2010/main" val="747706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spcBef>
                <a:spcPct val="20000"/>
              </a:spcBef>
              <a:buFont typeface="Arial"/>
              <a:buChar char="•"/>
              <a:defRPr/>
            </a:pPr>
            <a:r>
              <a:rPr lang="en-US" sz="2200" dirty="0">
                <a:solidFill>
                  <a:srgbClr val="2D637F"/>
                </a:solidFill>
                <a:latin typeface="Lucida Grande"/>
                <a:cs typeface="Lucida Grande"/>
              </a:rPr>
              <a:t>Advantages over thermal reactors:</a:t>
            </a:r>
          </a:p>
          <a:p>
            <a:pPr marL="800100" lvl="1" indent="-342900">
              <a:spcBef>
                <a:spcPct val="20000"/>
              </a:spcBef>
              <a:buFont typeface="Arial"/>
              <a:buChar char="•"/>
              <a:defRPr/>
            </a:pPr>
            <a:r>
              <a:rPr lang="en-US" sz="2000" dirty="0">
                <a:solidFill>
                  <a:srgbClr val="2D637F"/>
                </a:solidFill>
                <a:latin typeface="Lucida Grande"/>
                <a:cs typeface="Lucida Grande"/>
              </a:rPr>
              <a:t>Co-production of many unwanted activities via (n,</a:t>
            </a:r>
            <a:r>
              <a:rPr lang="el-GR" sz="2000" dirty="0">
                <a:solidFill>
                  <a:srgbClr val="2D637F"/>
                </a:solidFill>
                <a:latin typeface="Lucida Grande"/>
                <a:cs typeface="Lucida Grande"/>
              </a:rPr>
              <a:t>γ</a:t>
            </a:r>
            <a:r>
              <a:rPr lang="en-US" sz="2000" dirty="0">
                <a:solidFill>
                  <a:srgbClr val="2D637F"/>
                </a:solidFill>
                <a:latin typeface="Lucida Grande"/>
                <a:cs typeface="Lucida Grande"/>
              </a:rPr>
              <a:t>)</a:t>
            </a:r>
          </a:p>
          <a:p>
            <a:pPr marL="800100" lvl="1" indent="-342900">
              <a:spcBef>
                <a:spcPct val="20000"/>
              </a:spcBef>
              <a:buFont typeface="Arial"/>
              <a:buChar char="•"/>
              <a:defRPr/>
            </a:pPr>
            <a:r>
              <a:rPr lang="en-US" sz="2000" dirty="0">
                <a:solidFill>
                  <a:srgbClr val="2D637F"/>
                </a:solidFill>
                <a:latin typeface="Lucida Grande"/>
                <a:cs typeface="Lucida Grande"/>
              </a:rPr>
              <a:t>Far cheaper startup costs, no proliferation concerns</a:t>
            </a:r>
          </a:p>
          <a:p>
            <a:pPr marL="342900" indent="-342900">
              <a:spcBef>
                <a:spcPct val="20000"/>
              </a:spcBef>
              <a:buFont typeface="Arial"/>
              <a:buChar char="•"/>
              <a:defRPr/>
            </a:pPr>
            <a:r>
              <a:rPr lang="en-US" sz="2200" dirty="0">
                <a:solidFill>
                  <a:srgbClr val="2D637F"/>
                </a:solidFill>
                <a:latin typeface="Lucida Grande"/>
                <a:cs typeface="Lucida Grande"/>
              </a:rPr>
              <a:t>Advantages over DT neutrons:</a:t>
            </a:r>
          </a:p>
          <a:p>
            <a:pPr marL="800100" lvl="1" indent="-342900">
              <a:spcBef>
                <a:spcPct val="20000"/>
              </a:spcBef>
              <a:buFont typeface="Arial"/>
              <a:buChar char="•"/>
              <a:defRPr/>
            </a:pPr>
            <a:r>
              <a:rPr lang="en-US" sz="1900" dirty="0">
                <a:solidFill>
                  <a:srgbClr val="2D637F"/>
                </a:solidFill>
                <a:latin typeface="Lucida Grande"/>
                <a:cs typeface="Lucida Grande"/>
              </a:rPr>
              <a:t>14-15 MeV DT neutrons open up unwanted (</a:t>
            </a:r>
            <a:r>
              <a:rPr lang="en-US" sz="1900" dirty="0" err="1">
                <a:solidFill>
                  <a:srgbClr val="2D637F"/>
                </a:solidFill>
                <a:latin typeface="Lucida Grande"/>
                <a:cs typeface="Lucida Grande"/>
              </a:rPr>
              <a:t>n,pxn</a:t>
            </a:r>
            <a:r>
              <a:rPr lang="en-US" sz="1900" dirty="0">
                <a:solidFill>
                  <a:srgbClr val="2D637F"/>
                </a:solidFill>
                <a:latin typeface="Lucida Grande"/>
                <a:cs typeface="Lucida Grande"/>
              </a:rPr>
              <a:t>) channels, contaminating the desired product</a:t>
            </a:r>
          </a:p>
          <a:p>
            <a:pPr marL="800100" lvl="1" indent="-342900">
              <a:spcBef>
                <a:spcPct val="20000"/>
              </a:spcBef>
              <a:buFont typeface="Arial"/>
              <a:buChar char="•"/>
              <a:defRPr/>
            </a:pPr>
            <a:r>
              <a:rPr lang="en-US" sz="1900" dirty="0">
                <a:solidFill>
                  <a:srgbClr val="2D637F"/>
                </a:solidFill>
                <a:latin typeface="Lucida Grande"/>
                <a:cs typeface="Lucida Grande"/>
              </a:rPr>
              <a:t>No tritium handling concerns</a:t>
            </a:r>
          </a:p>
          <a:p>
            <a:pPr marL="342900" indent="-342900">
              <a:spcBef>
                <a:spcPct val="20000"/>
              </a:spcBef>
              <a:buFont typeface="Arial"/>
              <a:buChar char="•"/>
              <a:defRPr/>
            </a:pPr>
            <a:r>
              <a:rPr lang="en-US" sz="2200" dirty="0">
                <a:solidFill>
                  <a:srgbClr val="2D637F"/>
                </a:solidFill>
                <a:latin typeface="Lucida Grande"/>
                <a:cs typeface="Lucida Grande"/>
              </a:rPr>
              <a:t>2-3 MeV DD neutrons are ideal for (n,p) and (n,</a:t>
            </a:r>
            <a:r>
              <a:rPr lang="el-GR" sz="2200" dirty="0">
                <a:solidFill>
                  <a:srgbClr val="2D637F"/>
                </a:solidFill>
                <a:latin typeface="Calibri" panose="020F0502020204030204" pitchFamily="34" charset="0"/>
                <a:cs typeface="Lucida Grande"/>
              </a:rPr>
              <a:t>α</a:t>
            </a:r>
            <a:r>
              <a:rPr lang="en-US" sz="2200" dirty="0">
                <a:solidFill>
                  <a:srgbClr val="2D637F"/>
                </a:solidFill>
                <a:latin typeface="Lucida Grande"/>
                <a:cs typeface="Lucida Grande"/>
              </a:rPr>
              <a:t>) production, but often suffer from fairly low flux, and poor nuclear data</a:t>
            </a:r>
            <a:endParaRPr lang="en-US" sz="2000" dirty="0">
              <a:solidFill>
                <a:srgbClr val="2D637F"/>
              </a:solidFill>
              <a:latin typeface="Lucida Grande"/>
              <a:cs typeface="Lucida Grande"/>
            </a:endParaRPr>
          </a:p>
        </p:txBody>
      </p:sp>
      <p:sp>
        <p:nvSpPr>
          <p:cNvPr id="4" name="Slide Number Placeholder 3"/>
          <p:cNvSpPr>
            <a:spLocks noGrp="1"/>
          </p:cNvSpPr>
          <p:nvPr>
            <p:ph type="sldNum" sz="quarter" idx="10"/>
          </p:nvPr>
        </p:nvSpPr>
        <p:spPr/>
        <p:txBody>
          <a:bodyPr/>
          <a:lstStyle/>
          <a:p>
            <a:fld id="{84B7DBC5-2A13-CA47-B9EE-6017A92B6B18}" type="slidenum">
              <a:rPr lang="en-US" smtClean="0"/>
              <a:pPr/>
              <a:t>5</a:t>
            </a:fld>
            <a:endParaRPr lang="en-US"/>
          </a:p>
        </p:txBody>
      </p:sp>
    </p:spTree>
    <p:extLst>
      <p:ext uri="{BB962C8B-B14F-4D97-AF65-F5344CB8AC3E}">
        <p14:creationId xmlns:p14="http://schemas.microsoft.com/office/powerpoint/2010/main" val="2475530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6</a:t>
            </a:fld>
            <a:endParaRPr lang="en-US"/>
          </a:p>
        </p:txBody>
      </p:sp>
    </p:spTree>
    <p:extLst>
      <p:ext uri="{BB962C8B-B14F-4D97-AF65-F5344CB8AC3E}">
        <p14:creationId xmlns:p14="http://schemas.microsoft.com/office/powerpoint/2010/main" val="1429592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8</a:t>
            </a:fld>
            <a:endParaRPr lang="en-US"/>
          </a:p>
        </p:txBody>
      </p:sp>
    </p:spTree>
    <p:extLst>
      <p:ext uri="{BB962C8B-B14F-4D97-AF65-F5344CB8AC3E}">
        <p14:creationId xmlns:p14="http://schemas.microsoft.com/office/powerpoint/2010/main" val="617611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lnSpcReduction="10000"/>
          </a:bodyPr>
          <a:lstStyle/>
          <a:p>
            <a:pPr marL="342900" indent="-342900">
              <a:spcBef>
                <a:spcPct val="20000"/>
              </a:spcBef>
              <a:buFont typeface="Arial"/>
              <a:buChar char="•"/>
              <a:defRPr/>
            </a:pPr>
            <a:r>
              <a:rPr lang="en-US" sz="2200" dirty="0">
                <a:solidFill>
                  <a:srgbClr val="2D637F"/>
                </a:solidFill>
                <a:latin typeface="Lucida Grande"/>
                <a:cs typeface="Lucida Grande"/>
              </a:rPr>
              <a:t>Cyclotron</a:t>
            </a:r>
          </a:p>
          <a:p>
            <a:pPr marL="800100" lvl="1" indent="-342900">
              <a:spcBef>
                <a:spcPct val="20000"/>
              </a:spcBef>
              <a:buFont typeface="Arial"/>
              <a:buChar char="•"/>
              <a:defRPr/>
            </a:pPr>
            <a:r>
              <a:rPr lang="en-US" sz="2000" dirty="0">
                <a:solidFill>
                  <a:srgbClr val="2D637F"/>
                </a:solidFill>
                <a:latin typeface="Lucida Grande"/>
                <a:cs typeface="Lucida Grande"/>
              </a:rPr>
              <a:t>Many hospitals have small K~15 medical cyclotrons for PET tracer production</a:t>
            </a:r>
          </a:p>
          <a:p>
            <a:pPr marL="800100" lvl="1" indent="-342900">
              <a:spcBef>
                <a:spcPct val="20000"/>
              </a:spcBef>
              <a:buFont typeface="Arial"/>
              <a:buChar char="•"/>
              <a:defRPr/>
            </a:pPr>
            <a:r>
              <a:rPr lang="en-US" sz="2000" dirty="0">
                <a:solidFill>
                  <a:srgbClr val="2D637F"/>
                </a:solidFill>
                <a:latin typeface="Lucida Grande"/>
                <a:cs typeface="Lucida Grande"/>
              </a:rPr>
              <a:t>Leverage existing infrastructure</a:t>
            </a:r>
          </a:p>
          <a:p>
            <a:pPr marL="800100" lvl="1" indent="-342900">
              <a:spcBef>
                <a:spcPct val="20000"/>
              </a:spcBef>
              <a:buFont typeface="Arial"/>
              <a:buChar char="•"/>
              <a:defRPr/>
            </a:pPr>
            <a:r>
              <a:rPr lang="en-US" sz="2000" dirty="0">
                <a:solidFill>
                  <a:srgbClr val="2D637F"/>
                </a:solidFill>
                <a:latin typeface="Lucida Grande"/>
                <a:cs typeface="Lucida Grande"/>
              </a:rPr>
              <a:t>Explore higher energies for regional research cyclotrons, basic science</a:t>
            </a:r>
          </a:p>
          <a:p>
            <a:pPr marL="342900" indent="-342900">
              <a:spcBef>
                <a:spcPct val="20000"/>
              </a:spcBef>
              <a:buFont typeface="Arial"/>
              <a:buChar char="•"/>
              <a:defRPr/>
            </a:pPr>
            <a:r>
              <a:rPr lang="en-US" sz="2200" dirty="0" err="1">
                <a:solidFill>
                  <a:srgbClr val="2D637F"/>
                </a:solidFill>
                <a:latin typeface="Lucida Grande"/>
                <a:cs typeface="Lucida Grande"/>
              </a:rPr>
              <a:t>Linac</a:t>
            </a:r>
            <a:endParaRPr lang="en-US" sz="2200" dirty="0">
              <a:solidFill>
                <a:srgbClr val="2D637F"/>
              </a:solidFill>
              <a:latin typeface="Lucida Grande"/>
              <a:cs typeface="Lucida Grande"/>
            </a:endParaRPr>
          </a:p>
          <a:p>
            <a:pPr marL="800100" lvl="1" indent="-342900">
              <a:spcBef>
                <a:spcPct val="20000"/>
              </a:spcBef>
              <a:buFont typeface="Arial"/>
              <a:buChar char="•"/>
              <a:defRPr/>
            </a:pPr>
            <a:r>
              <a:rPr lang="en-US" sz="2000" dirty="0">
                <a:solidFill>
                  <a:srgbClr val="2D637F"/>
                </a:solidFill>
                <a:latin typeface="Lucida Grande"/>
                <a:cs typeface="Lucida Grande"/>
              </a:rPr>
              <a:t>Commonly used for high-energy production (LANL – IPF)</a:t>
            </a:r>
          </a:p>
          <a:p>
            <a:pPr marL="800100" lvl="1" indent="-342900">
              <a:spcBef>
                <a:spcPct val="20000"/>
              </a:spcBef>
              <a:buFont typeface="Arial"/>
              <a:buChar char="•"/>
              <a:defRPr/>
            </a:pPr>
            <a:r>
              <a:rPr lang="en-US" sz="2000" dirty="0">
                <a:solidFill>
                  <a:srgbClr val="2D637F"/>
                </a:solidFill>
                <a:latin typeface="Lucida Grande"/>
                <a:cs typeface="Lucida Grande"/>
              </a:rPr>
              <a:t>Useful for anchoring to complementary low-energy measurements </a:t>
            </a:r>
          </a:p>
        </p:txBody>
      </p:sp>
      <p:sp>
        <p:nvSpPr>
          <p:cNvPr id="4" name="Slide Number Placeholder 3"/>
          <p:cNvSpPr>
            <a:spLocks noGrp="1"/>
          </p:cNvSpPr>
          <p:nvPr>
            <p:ph type="sldNum" sz="quarter" idx="10"/>
          </p:nvPr>
        </p:nvSpPr>
        <p:spPr/>
        <p:txBody>
          <a:bodyPr/>
          <a:lstStyle/>
          <a:p>
            <a:fld id="{84B7DBC5-2A13-CA47-B9EE-6017A92B6B18}" type="slidenum">
              <a:rPr lang="en-US" smtClean="0"/>
              <a:pPr/>
              <a:t>10</a:t>
            </a:fld>
            <a:endParaRPr lang="en-US"/>
          </a:p>
        </p:txBody>
      </p:sp>
    </p:spTree>
    <p:extLst>
      <p:ext uri="{BB962C8B-B14F-4D97-AF65-F5344CB8AC3E}">
        <p14:creationId xmlns:p14="http://schemas.microsoft.com/office/powerpoint/2010/main" val="2729028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Cyclotron </a:t>
            </a:r>
            <a:r>
              <a:rPr lang="en-US" dirty="0" err="1"/>
              <a:t>freq</a:t>
            </a:r>
            <a:r>
              <a:rPr lang="en-US" dirty="0"/>
              <a:t>  w = Q B / m</a:t>
            </a:r>
          </a:p>
          <a:p>
            <a:endParaRPr lang="en-US" dirty="0"/>
          </a:p>
          <a:p>
            <a:r>
              <a:rPr lang="en-US" dirty="0"/>
              <a:t>T = (m/2) w^2 r^2</a:t>
            </a:r>
          </a:p>
          <a:p>
            <a:endParaRPr lang="en-US" dirty="0"/>
          </a:p>
          <a:p>
            <a:r>
              <a:rPr lang="en-US" dirty="0"/>
              <a:t>T/A = (B r / 2 m)^2 (Q/A)^2 = K (Q/A)^2</a:t>
            </a:r>
          </a:p>
        </p:txBody>
      </p:sp>
      <p:sp>
        <p:nvSpPr>
          <p:cNvPr id="4" name="Slide Number Placeholder 3"/>
          <p:cNvSpPr>
            <a:spLocks noGrp="1"/>
          </p:cNvSpPr>
          <p:nvPr>
            <p:ph type="sldNum" sz="quarter" idx="10"/>
          </p:nvPr>
        </p:nvSpPr>
        <p:spPr/>
        <p:txBody>
          <a:bodyPr/>
          <a:lstStyle/>
          <a:p>
            <a:fld id="{84B7DBC5-2A13-CA47-B9EE-6017A92B6B18}" type="slidenum">
              <a:rPr lang="en-US" smtClean="0"/>
              <a:pPr/>
              <a:t>11</a:t>
            </a:fld>
            <a:endParaRPr lang="en-US"/>
          </a:p>
        </p:txBody>
      </p:sp>
    </p:spTree>
    <p:extLst>
      <p:ext uri="{BB962C8B-B14F-4D97-AF65-F5344CB8AC3E}">
        <p14:creationId xmlns:p14="http://schemas.microsoft.com/office/powerpoint/2010/main" val="1008284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2FD4-9539-4880-9D59-CB646920C561}"/>
              </a:ext>
            </a:extLst>
          </p:cNvPr>
          <p:cNvSpPr>
            <a:spLocks noGrp="1"/>
          </p:cNvSpPr>
          <p:nvPr>
            <p:ph type="title"/>
          </p:nvPr>
        </p:nvSpPr>
        <p:spPr>
          <a:xfrm>
            <a:off x="0" y="0"/>
            <a:ext cx="12192000" cy="914400"/>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26510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824333"/>
            <a:ext cx="9085179" cy="1639468"/>
          </a:xfrm>
          <a:prstGeom prst="rect">
            <a:avLst/>
          </a:prstGeom>
        </p:spPr>
        <p:txBody>
          <a:bodyPr>
            <a:noAutofit/>
          </a:bodyPr>
          <a:lstStyle>
            <a:lvl1pPr algn="l">
              <a:defRPr sz="5000">
                <a:solidFill>
                  <a:srgbClr val="E09E19"/>
                </a:solidFill>
              </a:defRPr>
            </a:lvl1pPr>
          </a:lstStyle>
          <a:p>
            <a:r>
              <a:rPr lang="en-US" dirty="0"/>
              <a:t>Click to edit Master title style</a:t>
            </a:r>
          </a:p>
        </p:txBody>
      </p:sp>
      <p:sp>
        <p:nvSpPr>
          <p:cNvPr id="3" name="Subtitle 2"/>
          <p:cNvSpPr>
            <a:spLocks noGrp="1"/>
          </p:cNvSpPr>
          <p:nvPr>
            <p:ph type="subTitle" idx="1"/>
          </p:nvPr>
        </p:nvSpPr>
        <p:spPr>
          <a:xfrm>
            <a:off x="914400" y="2575258"/>
            <a:ext cx="85344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90539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50033"/>
            <a:ext cx="10354733" cy="1150353"/>
          </a:xfrm>
          <a:prstGeom prst="rect">
            <a:avLst/>
          </a:prstGeom>
        </p:spPr>
        <p:txBody>
          <a:bodyPr>
            <a:normAutofit/>
          </a:bodyPr>
          <a:lstStyle>
            <a:lvl1pPr>
              <a:defRPr sz="4200"/>
            </a:lvl1pPr>
          </a:lstStyle>
          <a:p>
            <a:r>
              <a:rPr lang="en-US" dirty="0"/>
              <a:t>Click to edit Master title style</a:t>
            </a:r>
          </a:p>
        </p:txBody>
      </p:sp>
      <p:sp>
        <p:nvSpPr>
          <p:cNvPr id="3" name="Content Placeholder 2"/>
          <p:cNvSpPr>
            <a:spLocks noGrp="1"/>
          </p:cNvSpPr>
          <p:nvPr>
            <p:ph idx="1"/>
          </p:nvPr>
        </p:nvSpPr>
        <p:spPr>
          <a:xfrm>
            <a:off x="643469" y="2518953"/>
            <a:ext cx="10320867" cy="206466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3" hasCustomPrompt="1"/>
          </p:nvPr>
        </p:nvSpPr>
        <p:spPr>
          <a:xfrm>
            <a:off x="609603" y="316791"/>
            <a:ext cx="4660900"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10" name="Content Placeholder 2"/>
          <p:cNvSpPr>
            <a:spLocks noGrp="1"/>
          </p:cNvSpPr>
          <p:nvPr>
            <p:ph idx="14" hasCustomPrompt="1"/>
          </p:nvPr>
        </p:nvSpPr>
        <p:spPr>
          <a:xfrm>
            <a:off x="5062711" y="312443"/>
            <a:ext cx="2984500"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Tree>
    <p:extLst>
      <p:ext uri="{BB962C8B-B14F-4D97-AF65-F5344CB8AC3E}">
        <p14:creationId xmlns:p14="http://schemas.microsoft.com/office/powerpoint/2010/main" val="35813039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7767" y="2017304"/>
            <a:ext cx="10363200" cy="1996573"/>
          </a:xfrm>
          <a:prstGeom prst="rect">
            <a:avLst/>
          </a:prstGeom>
        </p:spPr>
        <p:txBody>
          <a:bodyPr anchor="t">
            <a:noAutofit/>
          </a:bodyPr>
          <a:lstStyle>
            <a:lvl1pPr algn="l">
              <a:defRPr sz="4200" b="0" cap="none"/>
            </a:lvl1pPr>
          </a:lstStyle>
          <a:p>
            <a:r>
              <a:rPr lang="en-US" dirty="0"/>
              <a:t>Click to edit master title style</a:t>
            </a:r>
          </a:p>
        </p:txBody>
      </p:sp>
      <p:sp>
        <p:nvSpPr>
          <p:cNvPr id="3" name="Text Placeholder 2"/>
          <p:cNvSpPr>
            <a:spLocks noGrp="1"/>
          </p:cNvSpPr>
          <p:nvPr>
            <p:ph type="body" idx="1"/>
          </p:nvPr>
        </p:nvSpPr>
        <p:spPr>
          <a:xfrm>
            <a:off x="757767" y="1019350"/>
            <a:ext cx="103632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Content Placeholder 2"/>
          <p:cNvSpPr>
            <a:spLocks noGrp="1"/>
          </p:cNvSpPr>
          <p:nvPr>
            <p:ph idx="13" hasCustomPrompt="1"/>
          </p:nvPr>
        </p:nvSpPr>
        <p:spPr>
          <a:xfrm>
            <a:off x="609603" y="316791"/>
            <a:ext cx="4660900"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7" name="Content Placeholder 2"/>
          <p:cNvSpPr>
            <a:spLocks noGrp="1"/>
          </p:cNvSpPr>
          <p:nvPr>
            <p:ph idx="14" hasCustomPrompt="1"/>
          </p:nvPr>
        </p:nvSpPr>
        <p:spPr>
          <a:xfrm>
            <a:off x="5062711" y="312443"/>
            <a:ext cx="2984500"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Tree>
    <p:extLst>
      <p:ext uri="{BB962C8B-B14F-4D97-AF65-F5344CB8AC3E}">
        <p14:creationId xmlns:p14="http://schemas.microsoft.com/office/powerpoint/2010/main" val="16875367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6" y="972051"/>
            <a:ext cx="9952567" cy="1143000"/>
          </a:xfrm>
          <a:prstGeom prst="rect">
            <a:avLst/>
          </a:prstGeom>
        </p:spPr>
        <p:txBody>
          <a:bodyPr>
            <a:normAutofit/>
          </a:bodyPr>
          <a:lstStyle>
            <a:lvl1pPr>
              <a:defRPr sz="4200"/>
            </a:lvl1pPr>
          </a:lstStyle>
          <a:p>
            <a:r>
              <a:rPr lang="en-US" dirty="0"/>
              <a:t>Click to edit Master</a:t>
            </a:r>
          </a:p>
        </p:txBody>
      </p:sp>
      <p:sp>
        <p:nvSpPr>
          <p:cNvPr id="3" name="Content Placeholder 2"/>
          <p:cNvSpPr>
            <a:spLocks noGrp="1"/>
          </p:cNvSpPr>
          <p:nvPr>
            <p:ph sz="half" idx="1"/>
          </p:nvPr>
        </p:nvSpPr>
        <p:spPr>
          <a:xfrm>
            <a:off x="609606" y="2097755"/>
            <a:ext cx="4957233"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5566836" y="2097761"/>
            <a:ext cx="4995333"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3" hasCustomPrompt="1"/>
          </p:nvPr>
        </p:nvSpPr>
        <p:spPr>
          <a:xfrm>
            <a:off x="609603" y="316791"/>
            <a:ext cx="4660900"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7" name="Content Placeholder 2"/>
          <p:cNvSpPr>
            <a:spLocks noGrp="1"/>
          </p:cNvSpPr>
          <p:nvPr>
            <p:ph idx="14" hasCustomPrompt="1"/>
          </p:nvPr>
        </p:nvSpPr>
        <p:spPr>
          <a:xfrm>
            <a:off x="5062711" y="312443"/>
            <a:ext cx="2984500"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Tree>
    <p:extLst>
      <p:ext uri="{BB962C8B-B14F-4D97-AF65-F5344CB8AC3E}">
        <p14:creationId xmlns:p14="http://schemas.microsoft.com/office/powerpoint/2010/main" val="11331383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729789"/>
            <a:ext cx="7315200" cy="566738"/>
          </a:xfrm>
          <a:prstGeom prst="rect">
            <a:avLst/>
          </a:prstGeo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508000" y="358775"/>
            <a:ext cx="7315200" cy="33710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508000" y="4296527"/>
            <a:ext cx="73152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6264503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09603" y="1041995"/>
            <a:ext cx="4011084" cy="404988"/>
          </a:xfrm>
        </p:spPr>
        <p:txBody>
          <a:bodyPr anchor="b"/>
          <a:lstStyle>
            <a:lvl1pPr algn="l">
              <a:defRPr sz="20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4766740" y="1042004"/>
            <a:ext cx="6049433"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2" hasCustomPrompt="1"/>
          </p:nvPr>
        </p:nvSpPr>
        <p:spPr>
          <a:xfrm>
            <a:off x="609603" y="1531660"/>
            <a:ext cx="4011084"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Lorem</a:t>
            </a:r>
            <a:r>
              <a:rPr lang="en-US" dirty="0"/>
              <a:t> </a:t>
            </a:r>
            <a:r>
              <a:rPr lang="en-US" dirty="0" err="1"/>
              <a:t>ipsum</a:t>
            </a:r>
            <a:endParaRPr lang="en-US" dirty="0"/>
          </a:p>
        </p:txBody>
      </p:sp>
      <p:sp>
        <p:nvSpPr>
          <p:cNvPr id="6" name="Content Placeholder 2"/>
          <p:cNvSpPr>
            <a:spLocks noGrp="1"/>
          </p:cNvSpPr>
          <p:nvPr>
            <p:ph idx="13" hasCustomPrompt="1"/>
          </p:nvPr>
        </p:nvSpPr>
        <p:spPr>
          <a:xfrm>
            <a:off x="609603" y="316791"/>
            <a:ext cx="4660900"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10" name="Content Placeholder 2"/>
          <p:cNvSpPr>
            <a:spLocks noGrp="1"/>
          </p:cNvSpPr>
          <p:nvPr>
            <p:ph idx="14" hasCustomPrompt="1"/>
          </p:nvPr>
        </p:nvSpPr>
        <p:spPr>
          <a:xfrm>
            <a:off x="5062711" y="312443"/>
            <a:ext cx="2984500"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Tree>
    <p:extLst>
      <p:ext uri="{BB962C8B-B14F-4D97-AF65-F5344CB8AC3E}">
        <p14:creationId xmlns:p14="http://schemas.microsoft.com/office/powerpoint/2010/main" val="23336994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80383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6835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356497" y="5307263"/>
            <a:ext cx="184731" cy="369332"/>
          </a:xfrm>
          <a:prstGeom prst="rect">
            <a:avLst/>
          </a:prstGeom>
          <a:noFill/>
        </p:spPr>
        <p:txBody>
          <a:bodyPr wrap="none" rtlCol="0">
            <a:spAutoFit/>
          </a:bodyPr>
          <a:lstStyle/>
          <a:p>
            <a:endParaRPr lang="en-US" sz="1800" dirty="0"/>
          </a:p>
        </p:txBody>
      </p:sp>
      <p:sp>
        <p:nvSpPr>
          <p:cNvPr id="9" name="Text Placeholder 2"/>
          <p:cNvSpPr>
            <a:spLocks noGrp="1"/>
          </p:cNvSpPr>
          <p:nvPr>
            <p:ph type="body" idx="1"/>
          </p:nvPr>
        </p:nvSpPr>
        <p:spPr>
          <a:xfrm>
            <a:off x="609600" y="1808079"/>
            <a:ext cx="10972800" cy="2526418"/>
          </a:xfrm>
          <a:prstGeom prst="rect">
            <a:avLst/>
          </a:prstGeom>
        </p:spPr>
        <p:txBody>
          <a:bodyPr vert="horz" lIns="91440" tIns="45720" rIns="91440" bIns="45720" rtlCol="0">
            <a:normAutofit/>
          </a:bodyPr>
          <a:lstStyle/>
          <a:p>
            <a:pPr lvl="0"/>
            <a:r>
              <a:rPr lang="en-US" dirty="0" err="1"/>
              <a:t>Lorem</a:t>
            </a:r>
            <a:r>
              <a:rPr lang="en-US" dirty="0"/>
              <a:t> </a:t>
            </a:r>
            <a:r>
              <a:rPr lang="en-US" dirty="0" err="1"/>
              <a:t>Ipsum</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11"/>
          <a:stretch>
            <a:fillRect/>
          </a:stretch>
        </p:blipFill>
        <p:spPr>
          <a:xfrm>
            <a:off x="8366012" y="9"/>
            <a:ext cx="3825989" cy="2379579"/>
          </a:xfrm>
          <a:prstGeom prst="rect">
            <a:avLst/>
          </a:prstGeom>
        </p:spPr>
      </p:pic>
      <p:pic>
        <p:nvPicPr>
          <p:cNvPr id="10" name="Picture 9"/>
          <p:cNvPicPr>
            <a:picLocks noChangeAspect="1"/>
          </p:cNvPicPr>
          <p:nvPr userDrawn="1"/>
        </p:nvPicPr>
        <p:blipFill>
          <a:blip r:embed="rId12"/>
          <a:stretch>
            <a:fillRect/>
          </a:stretch>
        </p:blipFill>
        <p:spPr>
          <a:xfrm>
            <a:off x="0" y="6332044"/>
            <a:ext cx="12192000" cy="596582"/>
          </a:xfrm>
          <a:prstGeom prst="rect">
            <a:avLst/>
          </a:prstGeom>
        </p:spPr>
      </p:pic>
      <p:pic>
        <p:nvPicPr>
          <p:cNvPr id="14" name="Picture 13">
            <a:extLst>
              <a:ext uri="{FF2B5EF4-FFF2-40B4-BE49-F238E27FC236}">
                <a16:creationId xmlns:a16="http://schemas.microsoft.com/office/drawing/2014/main" id="{97BEC409-9AE4-46E9-B828-ED5603FEA02D}"/>
              </a:ext>
            </a:extLst>
          </p:cNvPr>
          <p:cNvPicPr>
            <a:picLocks noChangeAspect="1"/>
          </p:cNvPicPr>
          <p:nvPr userDrawn="1"/>
        </p:nvPicPr>
        <p:blipFill>
          <a:blip r:embed="rId12"/>
          <a:stretch>
            <a:fillRect/>
          </a:stretch>
        </p:blipFill>
        <p:spPr>
          <a:xfrm rot="10800000">
            <a:off x="0" y="6332044"/>
            <a:ext cx="12192000" cy="596582"/>
          </a:xfrm>
          <a:prstGeom prst="rect">
            <a:avLst/>
          </a:prstGeom>
        </p:spPr>
      </p:pic>
      <p:pic>
        <p:nvPicPr>
          <p:cNvPr id="12" name="Picture 11">
            <a:extLst>
              <a:ext uri="{FF2B5EF4-FFF2-40B4-BE49-F238E27FC236}">
                <a16:creationId xmlns:a16="http://schemas.microsoft.com/office/drawing/2014/main" id="{9E37C874-BA10-441E-B448-38BC6ABF1170}"/>
              </a:ext>
            </a:extLst>
          </p:cNvPr>
          <p:cNvPicPr>
            <a:picLocks noChangeAspect="1"/>
          </p:cNvPicPr>
          <p:nvPr userDrawn="1"/>
        </p:nvPicPr>
        <p:blipFill>
          <a:blip r:embed="rId12"/>
          <a:stretch>
            <a:fillRect/>
          </a:stretch>
        </p:blipFill>
        <p:spPr>
          <a:xfrm>
            <a:off x="-1" y="0"/>
            <a:ext cx="12192001" cy="910740"/>
          </a:xfrm>
          <a:prstGeom prst="rect">
            <a:avLst/>
          </a:prstGeom>
          <a:ln>
            <a:noFill/>
          </a:ln>
          <a:effectLst/>
        </p:spPr>
      </p:pic>
      <p:pic>
        <p:nvPicPr>
          <p:cNvPr id="15" name="Picture 14">
            <a:extLst>
              <a:ext uri="{FF2B5EF4-FFF2-40B4-BE49-F238E27FC236}">
                <a16:creationId xmlns:a16="http://schemas.microsoft.com/office/drawing/2014/main" id="{1FC814D0-0ED4-478F-8943-53E301C980D5}"/>
              </a:ext>
            </a:extLst>
          </p:cNvPr>
          <p:cNvPicPr>
            <a:picLocks noChangeAspect="1"/>
          </p:cNvPicPr>
          <p:nvPr userDrawn="1"/>
        </p:nvPicPr>
        <p:blipFill>
          <a:blip r:embed="rId12"/>
          <a:stretch>
            <a:fillRect/>
          </a:stretch>
        </p:blipFill>
        <p:spPr>
          <a:xfrm rot="10800000">
            <a:off x="17821" y="-12029"/>
            <a:ext cx="12174178" cy="910740"/>
          </a:xfrm>
          <a:prstGeom prst="rect">
            <a:avLst/>
          </a:prstGeom>
          <a:ln>
            <a:noFill/>
          </a:ln>
          <a:effectLst/>
        </p:spPr>
      </p:pic>
      <p:sp>
        <p:nvSpPr>
          <p:cNvPr id="17" name="TextBox 16">
            <a:extLst>
              <a:ext uri="{FF2B5EF4-FFF2-40B4-BE49-F238E27FC236}">
                <a16:creationId xmlns:a16="http://schemas.microsoft.com/office/drawing/2014/main" id="{9FE096DB-5FD2-4FC8-8BE7-C3D06C3BAD91}"/>
              </a:ext>
            </a:extLst>
          </p:cNvPr>
          <p:cNvSpPr txBox="1"/>
          <p:nvPr userDrawn="1"/>
        </p:nvSpPr>
        <p:spPr>
          <a:xfrm>
            <a:off x="4262419" y="6491843"/>
            <a:ext cx="938107" cy="276999"/>
          </a:xfrm>
          <a:prstGeom prst="rect">
            <a:avLst/>
          </a:prstGeom>
          <a:noFill/>
        </p:spPr>
        <p:txBody>
          <a:bodyPr wrap="square" rtlCol="0">
            <a:spAutoFit/>
          </a:bodyPr>
          <a:lstStyle/>
          <a:p>
            <a:fld id="{9CACBFA4-9F9F-3F42-9348-CEF387879029}" type="slidenum">
              <a:rPr lang="en-US" sz="1200" b="1" smtClean="0">
                <a:solidFill>
                  <a:srgbClr val="FFFFFF"/>
                </a:solidFill>
                <a:latin typeface="Lucida Grande"/>
                <a:cs typeface="Lucida Grande"/>
              </a:rPr>
              <a:pPr/>
              <a:t>‹#›</a:t>
            </a:fld>
            <a:endParaRPr lang="en-US" sz="1200" b="1" dirty="0">
              <a:solidFill>
                <a:srgbClr val="FFFFFF"/>
              </a:solidFill>
              <a:latin typeface="Lucida Grande"/>
              <a:cs typeface="Lucida Grande"/>
            </a:endParaRPr>
          </a:p>
        </p:txBody>
      </p:sp>
      <p:sp>
        <p:nvSpPr>
          <p:cNvPr id="18" name="Footer Placeholder 4">
            <a:extLst>
              <a:ext uri="{FF2B5EF4-FFF2-40B4-BE49-F238E27FC236}">
                <a16:creationId xmlns:a16="http://schemas.microsoft.com/office/drawing/2014/main" id="{022B7F4F-221E-4231-889B-6BF1DBE347F8}"/>
              </a:ext>
            </a:extLst>
          </p:cNvPr>
          <p:cNvSpPr txBox="1">
            <a:spLocks/>
          </p:cNvSpPr>
          <p:nvPr userDrawn="1"/>
        </p:nvSpPr>
        <p:spPr>
          <a:xfrm>
            <a:off x="479650" y="6442312"/>
            <a:ext cx="4491361"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t>A.S. Voyles  |  14th Nordic Meeting </a:t>
            </a:r>
          </a:p>
          <a:p>
            <a:r>
              <a:rPr lang="en-US" sz="1000" b="1" dirty="0"/>
              <a:t>24 May 2018</a:t>
            </a:r>
          </a:p>
        </p:txBody>
      </p:sp>
      <p:sp>
        <p:nvSpPr>
          <p:cNvPr id="8" name="Title Placeholder 1"/>
          <p:cNvSpPr>
            <a:spLocks noGrp="1"/>
          </p:cNvSpPr>
          <p:nvPr>
            <p:ph type="title"/>
          </p:nvPr>
        </p:nvSpPr>
        <p:spPr>
          <a:xfrm>
            <a:off x="0" y="-232259"/>
            <a:ext cx="10972800" cy="1143000"/>
          </a:xfrm>
          <a:prstGeom prst="rect">
            <a:avLst/>
          </a:prstGeom>
        </p:spPr>
        <p:txBody>
          <a:bodyPr vert="horz" lIns="91440" tIns="45720" rIns="91440" bIns="45720" rtlCol="0" anchor="ctr">
            <a:normAutofit/>
          </a:bodyPr>
          <a:lstStyle/>
          <a:p>
            <a:r>
              <a:rPr lang="en-US" dirty="0"/>
              <a:t>Project Title</a:t>
            </a:r>
          </a:p>
        </p:txBody>
      </p:sp>
      <p:pic>
        <p:nvPicPr>
          <p:cNvPr id="16" name="Picture 15">
            <a:extLst>
              <a:ext uri="{FF2B5EF4-FFF2-40B4-BE49-F238E27FC236}">
                <a16:creationId xmlns:a16="http://schemas.microsoft.com/office/drawing/2014/main" id="{D3A40E2B-15E4-4554-8CB4-76EF36D1627E}"/>
              </a:ext>
            </a:extLst>
          </p:cNvPr>
          <p:cNvPicPr>
            <a:picLocks noChangeAspect="1"/>
          </p:cNvPicPr>
          <p:nvPr userDrawn="1"/>
        </p:nvPicPr>
        <p:blipFill>
          <a:blip r:embed="rId13"/>
          <a:stretch>
            <a:fillRect/>
          </a:stretch>
        </p:blipFill>
        <p:spPr>
          <a:xfrm>
            <a:off x="84490" y="6416800"/>
            <a:ext cx="1353614" cy="413604"/>
          </a:xfrm>
          <a:prstGeom prst="rect">
            <a:avLst/>
          </a:prstGeom>
        </p:spPr>
      </p:pic>
      <p:pic>
        <p:nvPicPr>
          <p:cNvPr id="19" name="Picture 4" descr="http://powerdata.lbl.gov/images/Berkeley_Lab_Logo_Large.png">
            <a:extLst>
              <a:ext uri="{FF2B5EF4-FFF2-40B4-BE49-F238E27FC236}">
                <a16:creationId xmlns:a16="http://schemas.microsoft.com/office/drawing/2014/main" id="{F104E673-5F25-4E71-8886-54D06FA9ACB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1339159" y="6332045"/>
            <a:ext cx="775219" cy="59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84" r:id="rId1"/>
    <p:sldLayoutId id="2147483673" r:id="rId2"/>
    <p:sldLayoutId id="2147483674" r:id="rId3"/>
    <p:sldLayoutId id="2147483675" r:id="rId4"/>
    <p:sldLayoutId id="2147483676" r:id="rId5"/>
    <p:sldLayoutId id="2147483681" r:id="rId6"/>
    <p:sldLayoutId id="2147483649" r:id="rId7"/>
    <p:sldLayoutId id="2147483682" r:id="rId8"/>
    <p:sldLayoutId id="2147483683" r:id="rId9"/>
  </p:sldLayoutIdLst>
  <p:transition>
    <p:fade/>
  </p:transition>
  <p:hf hdr="0" ftr="0" dt="0"/>
  <p:txStyles>
    <p:titleStyle>
      <a:lvl1pPr algn="l" defTabSz="457200" rtl="0" eaLnBrk="1" latinLnBrk="0" hangingPunct="1">
        <a:spcBef>
          <a:spcPct val="0"/>
        </a:spcBef>
        <a:buNone/>
        <a:defRPr sz="5000" b="1" kern="1200">
          <a:solidFill>
            <a:srgbClr val="E09E19"/>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JPG"/><Relationship Id="rId7"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8.jpe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6.tiff"/><Relationship Id="rId4" Type="http://schemas.openxmlformats.org/officeDocument/2006/relationships/image" Target="../media/image45.tiff"/></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43.jp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9.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1.tiff"/><Relationship Id="rId2" Type="http://schemas.openxmlformats.org/officeDocument/2006/relationships/image" Target="../media/image58.jpg"/><Relationship Id="rId1" Type="http://schemas.openxmlformats.org/officeDocument/2006/relationships/slideLayout" Target="../slideLayouts/slideLayout1.xml"/><Relationship Id="rId6" Type="http://schemas.openxmlformats.org/officeDocument/2006/relationships/image" Target="../media/image60.tiff"/><Relationship Id="rId5" Type="http://schemas.openxmlformats.org/officeDocument/2006/relationships/image" Target="../media/image59.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jpeg"/><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jp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61.tiff"/><Relationship Id="rId4" Type="http://schemas.openxmlformats.org/officeDocument/2006/relationships/image" Target="../media/image57.png"/><Relationship Id="rId9" Type="http://schemas.openxmlformats.org/officeDocument/2006/relationships/image" Target="../media/image60.tiff"/></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g"/><Relationship Id="rId5" Type="http://schemas.microsoft.com/office/2007/relationships/hdphoto" Target="../media/hdphoto1.wdp"/><Relationship Id="rId4" Type="http://schemas.openxmlformats.org/officeDocument/2006/relationships/image" Target="../media/image12.jpe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bang.berkeley.edu/events/ndnca/whitepaper"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8C76CC-72E1-4953-A7AE-4072016344E8}"/>
              </a:ext>
            </a:extLst>
          </p:cNvPr>
          <p:cNvPicPr>
            <a:picLocks noChangeAspect="1"/>
          </p:cNvPicPr>
          <p:nvPr/>
        </p:nvPicPr>
        <p:blipFill>
          <a:blip r:embed="rId3"/>
          <a:stretch>
            <a:fillRect/>
          </a:stretch>
        </p:blipFill>
        <p:spPr>
          <a:xfrm>
            <a:off x="-11497" y="70633"/>
            <a:ext cx="10273585" cy="6858000"/>
          </a:xfrm>
          <a:prstGeom prst="rect">
            <a:avLst/>
          </a:prstGeom>
        </p:spPr>
      </p:pic>
      <p:pic>
        <p:nvPicPr>
          <p:cNvPr id="14" name="Picture 13" descr="5962648901_0a58d30a05_ov2.jpg">
            <a:extLst>
              <a:ext uri="{FF2B5EF4-FFF2-40B4-BE49-F238E27FC236}">
                <a16:creationId xmlns:a16="http://schemas.microsoft.com/office/drawing/2014/main" id="{1462CADC-DE8B-4184-ADB0-692C64A56679}"/>
              </a:ext>
            </a:extLst>
          </p:cNvPr>
          <p:cNvPicPr>
            <a:picLocks noChangeAspect="1"/>
          </p:cNvPicPr>
          <p:nvPr/>
        </p:nvPicPr>
        <p:blipFill rotWithShape="1">
          <a:blip r:embed="rId4">
            <a:extLst>
              <a:ext uri="{28A0092B-C50C-407E-A947-70E740481C1C}">
                <a14:useLocalDpi xmlns:a14="http://schemas.microsoft.com/office/drawing/2010/main" val="0"/>
              </a:ext>
            </a:extLst>
          </a:blip>
          <a:srcRect t="19382" b="13450"/>
          <a:stretch/>
        </p:blipFill>
        <p:spPr>
          <a:xfrm>
            <a:off x="0" y="0"/>
            <a:ext cx="12192000" cy="6928633"/>
          </a:xfrm>
          <a:prstGeom prst="rect">
            <a:avLst/>
          </a:prstGeom>
        </p:spPr>
      </p:pic>
      <p:pic>
        <p:nvPicPr>
          <p:cNvPr id="4" name="Picture 3">
            <a:extLst>
              <a:ext uri="{FF2B5EF4-FFF2-40B4-BE49-F238E27FC236}">
                <a16:creationId xmlns:a16="http://schemas.microsoft.com/office/drawing/2014/main" id="{2332F6C7-B451-4233-929A-F9312F6F7F83}"/>
              </a:ext>
            </a:extLst>
          </p:cNvPr>
          <p:cNvPicPr>
            <a:picLocks noChangeAspect="1"/>
          </p:cNvPicPr>
          <p:nvPr/>
        </p:nvPicPr>
        <p:blipFill rotWithShape="1">
          <a:blip r:embed="rId3"/>
          <a:srcRect t="14867"/>
          <a:stretch/>
        </p:blipFill>
        <p:spPr>
          <a:xfrm>
            <a:off x="0" y="0"/>
            <a:ext cx="12192000" cy="6928633"/>
          </a:xfrm>
          <a:prstGeom prst="rect">
            <a:avLst/>
          </a:prstGeom>
        </p:spPr>
      </p:pic>
      <p:pic>
        <p:nvPicPr>
          <p:cNvPr id="15" name="Picture 14">
            <a:extLst>
              <a:ext uri="{FF2B5EF4-FFF2-40B4-BE49-F238E27FC236}">
                <a16:creationId xmlns:a16="http://schemas.microsoft.com/office/drawing/2014/main" id="{FA94BCD9-C838-4C41-9D74-7C4ED062E6AD}"/>
              </a:ext>
            </a:extLst>
          </p:cNvPr>
          <p:cNvPicPr>
            <a:picLocks noChangeAspect="1"/>
          </p:cNvPicPr>
          <p:nvPr/>
        </p:nvPicPr>
        <p:blipFill>
          <a:blip r:embed="rId5"/>
          <a:stretch>
            <a:fillRect/>
          </a:stretch>
        </p:blipFill>
        <p:spPr>
          <a:xfrm>
            <a:off x="0" y="5993296"/>
            <a:ext cx="12192000" cy="935337"/>
          </a:xfrm>
          <a:prstGeom prst="rect">
            <a:avLst/>
          </a:prstGeom>
        </p:spPr>
      </p:pic>
      <p:pic>
        <p:nvPicPr>
          <p:cNvPr id="12" name="Picture 11"/>
          <p:cNvPicPr>
            <a:picLocks noChangeAspect="1"/>
          </p:cNvPicPr>
          <p:nvPr/>
        </p:nvPicPr>
        <p:blipFill>
          <a:blip r:embed="rId6"/>
          <a:stretch>
            <a:fillRect/>
          </a:stretch>
        </p:blipFill>
        <p:spPr>
          <a:xfrm>
            <a:off x="147384" y="6232704"/>
            <a:ext cx="1745673" cy="533400"/>
          </a:xfrm>
          <a:prstGeom prst="rect">
            <a:avLst/>
          </a:prstGeom>
        </p:spPr>
      </p:pic>
      <p:pic>
        <p:nvPicPr>
          <p:cNvPr id="13" name="Picture 12"/>
          <p:cNvPicPr>
            <a:picLocks noChangeAspect="1"/>
          </p:cNvPicPr>
          <p:nvPr/>
        </p:nvPicPr>
        <p:blipFill>
          <a:blip r:embed="rId7"/>
          <a:stretch>
            <a:fillRect/>
          </a:stretch>
        </p:blipFill>
        <p:spPr>
          <a:xfrm>
            <a:off x="9322508" y="9"/>
            <a:ext cx="2869492" cy="2379579"/>
          </a:xfrm>
          <a:prstGeom prst="rect">
            <a:avLst/>
          </a:prstGeom>
        </p:spPr>
      </p:pic>
      <p:sp>
        <p:nvSpPr>
          <p:cNvPr id="3" name="Subtitle 2"/>
          <p:cNvSpPr>
            <a:spLocks noGrp="1"/>
          </p:cNvSpPr>
          <p:nvPr>
            <p:ph type="subTitle" idx="1"/>
          </p:nvPr>
        </p:nvSpPr>
        <p:spPr>
          <a:xfrm>
            <a:off x="537029" y="4975863"/>
            <a:ext cx="9785923" cy="1113590"/>
          </a:xfrm>
        </p:spPr>
        <p:txBody>
          <a:bodyPr>
            <a:noAutofit/>
          </a:bodyPr>
          <a:lstStyle/>
          <a:p>
            <a:r>
              <a:rPr lang="en-US" b="1" dirty="0">
                <a:solidFill>
                  <a:schemeClr val="bg1"/>
                </a:solidFill>
              </a:rPr>
              <a:t>Andrew S. Voyles</a:t>
            </a:r>
            <a:r>
              <a:rPr lang="en-US" dirty="0">
                <a:solidFill>
                  <a:schemeClr val="bg1"/>
                </a:solidFill>
              </a:rPr>
              <a:t> </a:t>
            </a:r>
          </a:p>
          <a:p>
            <a:r>
              <a:rPr lang="en-US" dirty="0">
                <a:solidFill>
                  <a:schemeClr val="bg1"/>
                </a:solidFill>
              </a:rPr>
              <a:t>24 May 2018 – 14th Nordic Meeting on Nuclear Physics </a:t>
            </a:r>
            <a:endParaRPr lang="en-US" sz="1400" dirty="0">
              <a:solidFill>
                <a:schemeClr val="bg1"/>
              </a:solidFill>
            </a:endParaRPr>
          </a:p>
        </p:txBody>
      </p:sp>
      <p:sp>
        <p:nvSpPr>
          <p:cNvPr id="6" name="Rectangle 3">
            <a:extLst>
              <a:ext uri="{FF2B5EF4-FFF2-40B4-BE49-F238E27FC236}">
                <a16:creationId xmlns:a16="http://schemas.microsoft.com/office/drawing/2014/main" id="{1AB0BF56-84A5-460E-B547-965BBE57EDE5}"/>
              </a:ext>
            </a:extLst>
          </p:cNvPr>
          <p:cNvSpPr>
            <a:spLocks noGrp="1" noChangeArrowheads="1"/>
          </p:cNvSpPr>
          <p:nvPr>
            <p:ph type="ctrTitle"/>
          </p:nvPr>
        </p:nvSpPr>
        <p:spPr bwMode="auto">
          <a:xfrm>
            <a:off x="537029" y="1535887"/>
            <a:ext cx="1098731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defTabSz="914400" eaLnBrk="0" fontAlgn="base" hangingPunct="0">
              <a:spcAft>
                <a:spcPct val="0"/>
              </a:spcAft>
            </a:pPr>
            <a:r>
              <a:rPr lang="en-US" altLang="en-US" sz="4000" b="0" dirty="0">
                <a:ln w="3175">
                  <a:solidFill>
                    <a:schemeClr val="bg1">
                      <a:lumMod val="50000"/>
                    </a:schemeClr>
                  </a:solidFill>
                </a:ln>
                <a:solidFill>
                  <a:schemeClr val="bg1"/>
                </a:solidFill>
                <a:latin typeface="Georgia" panose="02040502050405020303" pitchFamily="18" charset="0"/>
              </a:rPr>
              <a:t>Isotope production cross section measurements at the HFNG, LANL-IPF, and LBNL</a:t>
            </a:r>
          </a:p>
        </p:txBody>
      </p:sp>
      <p:pic>
        <p:nvPicPr>
          <p:cNvPr id="14338" name="Picture 2" descr="http://powerdata.lbl.gov/images/Berkeley_Lab_Logo_Large.png">
            <a:extLst>
              <a:ext uri="{FF2B5EF4-FFF2-40B4-BE49-F238E27FC236}">
                <a16:creationId xmlns:a16="http://schemas.microsoft.com/office/drawing/2014/main" id="{025FA40E-B1F5-4EE3-A2A9-335A416254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0" y="5706794"/>
            <a:ext cx="1447038" cy="111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3994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b="0" dirty="0"/>
              <a:t>Stacked-target Charged Particle Excitation Functions</a:t>
            </a:r>
            <a:endParaRPr lang="en-US" b="0" dirty="0"/>
          </a:p>
        </p:txBody>
      </p:sp>
      <p:sp>
        <p:nvSpPr>
          <p:cNvPr id="3" name="Content Placeholder 2"/>
          <p:cNvSpPr>
            <a:spLocks noGrp="1"/>
          </p:cNvSpPr>
          <p:nvPr>
            <p:ph idx="1"/>
          </p:nvPr>
        </p:nvSpPr>
        <p:spPr/>
        <p:txBody>
          <a:bodyPr/>
          <a:lstStyle/>
          <a:p>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2006600" y="2762874"/>
            <a:ext cx="7766050" cy="1150353"/>
          </a:xfrm>
          <a:prstGeom prst="rect">
            <a:avLst/>
          </a:prstGeom>
        </p:spPr>
        <p:txBody>
          <a:bodyPr vert="horz" lIns="91440" tIns="45720" rIns="91440" bIns="45720" rtlCol="0" anchor="ctr">
            <a:normAutofit fontScale="97500" lnSpcReduction="100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r>
              <a:rPr lang="en-US" sz="4400" baseline="30000" dirty="0">
                <a:solidFill>
                  <a:srgbClr val="E09E19"/>
                </a:solidFill>
                <a:latin typeface="Georgia"/>
                <a:ea typeface="+mj-ea"/>
                <a:cs typeface="Georgia"/>
              </a:rPr>
              <a:t>Low Energy – LBNL</a:t>
            </a: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1648194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29" t="-189" b="-1"/>
          <a:stretch/>
        </p:blipFill>
        <p:spPr>
          <a:xfrm>
            <a:off x="1158949" y="889881"/>
            <a:ext cx="10217888" cy="5400724"/>
          </a:xfrm>
          <a:prstGeom prst="rect">
            <a:avLst/>
          </a:prstGeom>
        </p:spPr>
      </p:pic>
      <p:sp>
        <p:nvSpPr>
          <p:cNvPr id="10" name="5-Point Star 9"/>
          <p:cNvSpPr/>
          <p:nvPr/>
        </p:nvSpPr>
        <p:spPr>
          <a:xfrm>
            <a:off x="8607202" y="1643381"/>
            <a:ext cx="580103" cy="580103"/>
          </a:xfrm>
          <a:prstGeom prst="star5">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16200000">
            <a:off x="8048871" y="2856922"/>
            <a:ext cx="858416" cy="242339"/>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10"/>
          <p:cNvSpPr/>
          <p:nvPr/>
        </p:nvSpPr>
        <p:spPr>
          <a:xfrm rot="9678607">
            <a:off x="8847025" y="3497043"/>
            <a:ext cx="623022" cy="227264"/>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ight Arrow 5"/>
          <p:cNvSpPr/>
          <p:nvPr/>
        </p:nvSpPr>
        <p:spPr>
          <a:xfrm rot="13672894">
            <a:off x="8484505" y="3452196"/>
            <a:ext cx="373633" cy="201132"/>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52312A-FDF9-44BB-AC81-FE878023280E}"/>
              </a:ext>
            </a:extLst>
          </p:cNvPr>
          <p:cNvSpPr txBox="1"/>
          <p:nvPr/>
        </p:nvSpPr>
        <p:spPr>
          <a:xfrm>
            <a:off x="9382125" y="4057659"/>
            <a:ext cx="606256" cy="307777"/>
          </a:xfrm>
          <a:prstGeom prst="rect">
            <a:avLst/>
          </a:prstGeom>
          <a:noFill/>
        </p:spPr>
        <p:txBody>
          <a:bodyPr wrap="none" rtlCol="0">
            <a:spAutoFit/>
          </a:bodyPr>
          <a:lstStyle/>
          <a:p>
            <a:r>
              <a:rPr lang="en-US" sz="1400" dirty="0"/>
              <a:t>K-140</a:t>
            </a:r>
          </a:p>
        </p:txBody>
      </p:sp>
      <p:sp>
        <p:nvSpPr>
          <p:cNvPr id="4" name="Title 3">
            <a:extLst>
              <a:ext uri="{FF2B5EF4-FFF2-40B4-BE49-F238E27FC236}">
                <a16:creationId xmlns:a16="http://schemas.microsoft.com/office/drawing/2014/main" id="{27A62E87-5287-4FE9-B067-CB94B291E115}"/>
              </a:ext>
            </a:extLst>
          </p:cNvPr>
          <p:cNvSpPr>
            <a:spLocks noGrp="1"/>
          </p:cNvSpPr>
          <p:nvPr>
            <p:ph type="title"/>
          </p:nvPr>
        </p:nvSpPr>
        <p:spPr/>
        <p:txBody>
          <a:bodyPr>
            <a:noAutofit/>
          </a:bodyPr>
          <a:lstStyle/>
          <a:p>
            <a:r>
              <a:rPr lang="en-US" sz="2800" dirty="0"/>
              <a:t>Stacked-target Charged Particle Excitation Functions</a:t>
            </a:r>
            <a:endParaRPr lang="en-US" sz="2400" dirty="0"/>
          </a:p>
        </p:txBody>
      </p:sp>
      <p:pic>
        <p:nvPicPr>
          <p:cNvPr id="14" name="Picture 13" descr="IMG_0923.jpg">
            <a:extLst>
              <a:ext uri="{FF2B5EF4-FFF2-40B4-BE49-F238E27FC236}">
                <a16:creationId xmlns:a16="http://schemas.microsoft.com/office/drawing/2014/main" id="{2987D8E1-4B89-45DB-96D6-C8900E2B5C6B}"/>
              </a:ext>
            </a:extLst>
          </p:cNvPr>
          <p:cNvPicPr>
            <a:picLocks noChangeAspect="1"/>
          </p:cNvPicPr>
          <p:nvPr/>
        </p:nvPicPr>
        <p:blipFill rotWithShape="1">
          <a:blip r:embed="rId4"/>
          <a:srcRect l="6297" t="11642" b="12382"/>
          <a:stretch/>
        </p:blipFill>
        <p:spPr>
          <a:xfrm>
            <a:off x="213472" y="3207403"/>
            <a:ext cx="2904038" cy="3139529"/>
          </a:xfrm>
          <a:prstGeom prst="rect">
            <a:avLst/>
          </a:prstGeom>
        </p:spPr>
      </p:pic>
      <p:pic>
        <p:nvPicPr>
          <p:cNvPr id="17" name="Picture 16" descr="IMG_0991.jpg">
            <a:extLst>
              <a:ext uri="{FF2B5EF4-FFF2-40B4-BE49-F238E27FC236}">
                <a16:creationId xmlns:a16="http://schemas.microsoft.com/office/drawing/2014/main" id="{025D4DA5-CDFC-45BB-BC04-1450FD57A056}"/>
              </a:ext>
            </a:extLst>
          </p:cNvPr>
          <p:cNvPicPr>
            <a:picLocks noChangeAspect="1"/>
          </p:cNvPicPr>
          <p:nvPr/>
        </p:nvPicPr>
        <p:blipFill>
          <a:blip r:embed="rId5"/>
          <a:srcRect b="7330"/>
          <a:stretch>
            <a:fillRect/>
          </a:stretch>
        </p:blipFill>
        <p:spPr>
          <a:xfrm>
            <a:off x="3117513" y="4027457"/>
            <a:ext cx="3352593" cy="2330133"/>
          </a:xfrm>
          <a:prstGeom prst="rect">
            <a:avLst/>
          </a:prstGeom>
        </p:spPr>
      </p:pic>
      <p:sp>
        <p:nvSpPr>
          <p:cNvPr id="5" name="Rectangle 4">
            <a:extLst>
              <a:ext uri="{FF2B5EF4-FFF2-40B4-BE49-F238E27FC236}">
                <a16:creationId xmlns:a16="http://schemas.microsoft.com/office/drawing/2014/main" id="{9F485C9C-F0F6-4A49-A846-CBAEA1EBDEEC}"/>
              </a:ext>
            </a:extLst>
          </p:cNvPr>
          <p:cNvSpPr/>
          <p:nvPr/>
        </p:nvSpPr>
        <p:spPr>
          <a:xfrm>
            <a:off x="5432180" y="6034425"/>
            <a:ext cx="5160407" cy="646331"/>
          </a:xfrm>
          <a:prstGeom prst="rect">
            <a:avLst/>
          </a:prstGeom>
          <a:solidFill>
            <a:srgbClr val="FFFF00"/>
          </a:solidFill>
          <a:ln w="28575">
            <a:solidFill>
              <a:srgbClr val="2D637F"/>
            </a:solidFill>
          </a:ln>
        </p:spPr>
        <p:txBody>
          <a:bodyPr wrap="square">
            <a:spAutoFit/>
          </a:bodyPr>
          <a:lstStyle/>
          <a:p>
            <a:pPr algn="ctr"/>
            <a:r>
              <a:rPr lang="en-US" dirty="0">
                <a:latin typeface="Georgia" panose="02040502050405020303" pitchFamily="18" charset="0"/>
              </a:rPr>
              <a:t>Two overlapping stacks: E</a:t>
            </a:r>
            <a:r>
              <a:rPr lang="en-US" baseline="-25000" dirty="0">
                <a:latin typeface="Georgia" panose="02040502050405020303" pitchFamily="18" charset="0"/>
              </a:rPr>
              <a:t>p</a:t>
            </a:r>
            <a:r>
              <a:rPr lang="en-US" dirty="0">
                <a:latin typeface="Georgia" panose="02040502050405020303" pitchFamily="18" charset="0"/>
              </a:rPr>
              <a:t>= 55</a:t>
            </a:r>
            <a:r>
              <a:rPr lang="en-US" dirty="0">
                <a:latin typeface="Lucida Grande"/>
                <a:cs typeface="Lucida Grande"/>
                <a:sym typeface="Wingdings" panose="05000000000000000000" pitchFamily="2" charset="2"/>
              </a:rPr>
              <a:t></a:t>
            </a:r>
            <a:r>
              <a:rPr lang="en-US" dirty="0">
                <a:latin typeface="Georgia" panose="02040502050405020303" pitchFamily="18" charset="0"/>
              </a:rPr>
              <a:t>21 MeV, </a:t>
            </a:r>
            <a:br>
              <a:rPr lang="en-US" dirty="0">
                <a:latin typeface="Georgia" panose="02040502050405020303" pitchFamily="18" charset="0"/>
              </a:rPr>
            </a:br>
            <a:r>
              <a:rPr lang="en-US" dirty="0">
                <a:latin typeface="Georgia" panose="02040502050405020303" pitchFamily="18" charset="0"/>
              </a:rPr>
              <a:t>25</a:t>
            </a:r>
            <a:r>
              <a:rPr lang="en-US" dirty="0">
                <a:latin typeface="Lucida Grande"/>
                <a:cs typeface="Lucida Grande"/>
                <a:sym typeface="Wingdings" panose="05000000000000000000" pitchFamily="2" charset="2"/>
              </a:rPr>
              <a:t></a:t>
            </a:r>
            <a:r>
              <a:rPr lang="en-US" dirty="0">
                <a:latin typeface="Georgia" panose="02040502050405020303" pitchFamily="18" charset="0"/>
              </a:rPr>
              <a:t>11 MeV (120 nA@10 min, 100 nA@20 min)</a:t>
            </a:r>
          </a:p>
        </p:txBody>
      </p:sp>
      <p:pic>
        <p:nvPicPr>
          <p:cNvPr id="19" name="Picture 2" descr="D:\Documents\School Work\Isotope Data\Dec_Fe_Stack\figures\Filling-in-Nuclear-Data-Gaps-Berkeley-Lab-08.jpg">
            <a:extLst>
              <a:ext uri="{FF2B5EF4-FFF2-40B4-BE49-F238E27FC236}">
                <a16:creationId xmlns:a16="http://schemas.microsoft.com/office/drawing/2014/main" id="{AE744D65-732C-4EB8-9957-1F03345FCDBA}"/>
              </a:ext>
            </a:extLst>
          </p:cNvPr>
          <p:cNvPicPr>
            <a:picLocks noChangeAspect="1" noChangeArrowheads="1"/>
          </p:cNvPicPr>
          <p:nvPr/>
        </p:nvPicPr>
        <p:blipFill rotWithShape="1">
          <a:blip r:embed="rId6"/>
          <a:srcRect r="4027" b="31093"/>
          <a:stretch/>
        </p:blipFill>
        <p:spPr bwMode="auto">
          <a:xfrm>
            <a:off x="1444591" y="1649160"/>
            <a:ext cx="5025512" cy="2408496"/>
          </a:xfrm>
          <a:prstGeom prst="rect">
            <a:avLst/>
          </a:prstGeom>
          <a:noFill/>
        </p:spPr>
      </p:pic>
      <p:sp>
        <p:nvSpPr>
          <p:cNvPr id="20" name="Rectangle 19">
            <a:extLst>
              <a:ext uri="{FF2B5EF4-FFF2-40B4-BE49-F238E27FC236}">
                <a16:creationId xmlns:a16="http://schemas.microsoft.com/office/drawing/2014/main" id="{15D3C050-BC55-4D4A-A466-9D7F3C3D01ED}"/>
              </a:ext>
            </a:extLst>
          </p:cNvPr>
          <p:cNvSpPr/>
          <p:nvPr/>
        </p:nvSpPr>
        <p:spPr>
          <a:xfrm>
            <a:off x="2992023" y="3573213"/>
            <a:ext cx="1223962" cy="338554"/>
          </a:xfrm>
          <a:prstGeom prst="rect">
            <a:avLst/>
          </a:prstGeom>
          <a:solidFill>
            <a:schemeClr val="tx1"/>
          </a:solidFill>
        </p:spPr>
        <p:txBody>
          <a:bodyPr wrap="square">
            <a:spAutoFit/>
          </a:bodyPr>
          <a:lstStyle/>
          <a:p>
            <a:pPr algn="ctr">
              <a:spcBef>
                <a:spcPct val="20000"/>
              </a:spcBef>
              <a:defRPr/>
            </a:pPr>
            <a:r>
              <a:rPr lang="en-US" sz="1600" dirty="0">
                <a:solidFill>
                  <a:schemeClr val="bg1"/>
                </a:solidFill>
                <a:latin typeface="Lucida Grande"/>
                <a:cs typeface="Lucida Grande"/>
              </a:rPr>
              <a:t>L. Bernstein</a:t>
            </a:r>
          </a:p>
        </p:txBody>
      </p:sp>
      <p:sp>
        <p:nvSpPr>
          <p:cNvPr id="21" name="Rectangle 20">
            <a:extLst>
              <a:ext uri="{FF2B5EF4-FFF2-40B4-BE49-F238E27FC236}">
                <a16:creationId xmlns:a16="http://schemas.microsoft.com/office/drawing/2014/main" id="{EBFB541B-8331-4335-835E-2791456595EB}"/>
              </a:ext>
            </a:extLst>
          </p:cNvPr>
          <p:cNvSpPr/>
          <p:nvPr/>
        </p:nvSpPr>
        <p:spPr>
          <a:xfrm>
            <a:off x="4878109" y="1386855"/>
            <a:ext cx="1223962" cy="338554"/>
          </a:xfrm>
          <a:prstGeom prst="rect">
            <a:avLst/>
          </a:prstGeom>
          <a:solidFill>
            <a:schemeClr val="tx1"/>
          </a:solidFill>
        </p:spPr>
        <p:txBody>
          <a:bodyPr wrap="square">
            <a:spAutoFit/>
          </a:bodyPr>
          <a:lstStyle/>
          <a:p>
            <a:pPr algn="ctr">
              <a:spcBef>
                <a:spcPct val="20000"/>
              </a:spcBef>
              <a:defRPr/>
            </a:pPr>
            <a:r>
              <a:rPr lang="en-US" sz="1600" dirty="0">
                <a:solidFill>
                  <a:schemeClr val="bg1"/>
                </a:solidFill>
                <a:latin typeface="Lucida Grande"/>
                <a:cs typeface="Lucida Grande"/>
              </a:rPr>
              <a:t>A. Springer</a:t>
            </a:r>
          </a:p>
        </p:txBody>
      </p:sp>
    </p:spTree>
    <p:extLst>
      <p:ext uri="{BB962C8B-B14F-4D97-AF65-F5344CB8AC3E}">
        <p14:creationId xmlns:p14="http://schemas.microsoft.com/office/powerpoint/2010/main" val="2800948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0116" y="988831"/>
            <a:ext cx="4711147" cy="3924357"/>
          </a:xfrm>
          <a:prstGeom prst="rect">
            <a:avLst/>
          </a:prstGeom>
        </p:spPr>
      </p:pic>
      <p:sp>
        <p:nvSpPr>
          <p:cNvPr id="9" name="Rectangle 8">
            <a:extLst>
              <a:ext uri="{FF2B5EF4-FFF2-40B4-BE49-F238E27FC236}">
                <a16:creationId xmlns:a16="http://schemas.microsoft.com/office/drawing/2014/main" id="{77AC8021-0E64-44A3-9640-EE862C6C95ED}"/>
              </a:ext>
            </a:extLst>
          </p:cNvPr>
          <p:cNvSpPr/>
          <p:nvPr/>
        </p:nvSpPr>
        <p:spPr>
          <a:xfrm rot="20098985">
            <a:off x="421497" y="2266527"/>
            <a:ext cx="3523436" cy="646331"/>
          </a:xfrm>
          <a:prstGeom prst="rect">
            <a:avLst/>
          </a:prstGeom>
          <a:noFill/>
        </p:spPr>
        <p:txBody>
          <a:bodyPr wrap="squar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Preliminary</a:t>
            </a:r>
            <a:endParaRPr lang="en-US" sz="5400" b="1" dirty="0">
              <a:ln w="22225">
                <a:solidFill>
                  <a:schemeClr val="accent2"/>
                </a:solidFill>
                <a:prstDash val="solid"/>
              </a:ln>
              <a:solidFill>
                <a:schemeClr val="accent2">
                  <a:lumMod val="40000"/>
                  <a:lumOff val="60000"/>
                </a:schemeClr>
              </a:solidFill>
            </a:endParaRPr>
          </a:p>
        </p:txBody>
      </p:sp>
      <p:pic>
        <p:nvPicPr>
          <p:cNvPr id="10" name="Picture 9">
            <a:extLst>
              <a:ext uri="{FF2B5EF4-FFF2-40B4-BE49-F238E27FC236}">
                <a16:creationId xmlns:a16="http://schemas.microsoft.com/office/drawing/2014/main" id="{B18B2880-238C-4153-A3BE-67C28478451A}"/>
              </a:ext>
            </a:extLst>
          </p:cNvPr>
          <p:cNvPicPr>
            <a:picLocks noChangeAspect="1"/>
          </p:cNvPicPr>
          <p:nvPr/>
        </p:nvPicPr>
        <p:blipFill>
          <a:blip r:embed="rId4"/>
          <a:stretch>
            <a:fillRect/>
          </a:stretch>
        </p:blipFill>
        <p:spPr>
          <a:xfrm>
            <a:off x="6241666" y="2481366"/>
            <a:ext cx="5142435" cy="3858724"/>
          </a:xfrm>
          <a:prstGeom prst="rect">
            <a:avLst/>
          </a:prstGeom>
        </p:spPr>
      </p:pic>
      <p:sp>
        <p:nvSpPr>
          <p:cNvPr id="3" name="Rectangle 2"/>
          <p:cNvSpPr/>
          <p:nvPr/>
        </p:nvSpPr>
        <p:spPr>
          <a:xfrm rot="20098985">
            <a:off x="8530604" y="5064613"/>
            <a:ext cx="3523436" cy="646331"/>
          </a:xfrm>
          <a:prstGeom prst="rect">
            <a:avLst/>
          </a:prstGeom>
          <a:noFill/>
        </p:spPr>
        <p:txBody>
          <a:bodyPr wrap="squar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Preliminary</a:t>
            </a:r>
            <a:endParaRPr lang="en-US" sz="5400" b="1" dirty="0">
              <a:ln w="22225">
                <a:solidFill>
                  <a:schemeClr val="accent2"/>
                </a:solidFill>
                <a:prstDash val="solid"/>
              </a:ln>
              <a:solidFill>
                <a:schemeClr val="accent2">
                  <a:lumMod val="40000"/>
                  <a:lumOff val="60000"/>
                </a:schemeClr>
              </a:solidFill>
            </a:endParaRPr>
          </a:p>
        </p:txBody>
      </p:sp>
      <p:sp>
        <p:nvSpPr>
          <p:cNvPr id="12" name="Rectangle 11">
            <a:extLst>
              <a:ext uri="{FF2B5EF4-FFF2-40B4-BE49-F238E27FC236}">
                <a16:creationId xmlns:a16="http://schemas.microsoft.com/office/drawing/2014/main" id="{FDB214A2-0297-4931-81E4-FEDD9DD1C00F}"/>
              </a:ext>
            </a:extLst>
          </p:cNvPr>
          <p:cNvSpPr/>
          <p:nvPr/>
        </p:nvSpPr>
        <p:spPr>
          <a:xfrm>
            <a:off x="3371882" y="4913188"/>
            <a:ext cx="2907085" cy="1554027"/>
          </a:xfrm>
          <a:prstGeom prst="rect">
            <a:avLst/>
          </a:prstGeom>
          <a:solidFill>
            <a:srgbClr val="FFFF00"/>
          </a:solidFill>
          <a:ln w="28575">
            <a:solidFill>
              <a:srgbClr val="2D637F"/>
            </a:solidFill>
          </a:ln>
        </p:spPr>
        <p:txBody>
          <a:bodyPr wrap="square">
            <a:spAutoFit/>
          </a:bodyPr>
          <a:lstStyle/>
          <a:p>
            <a:pPr marL="0" lvl="1" algn="ctr">
              <a:spcBef>
                <a:spcPct val="20000"/>
              </a:spcBef>
              <a:defRPr/>
            </a:pPr>
            <a:r>
              <a:rPr lang="en-US" dirty="0">
                <a:latin typeface="Georgia" panose="02040502050405020303" pitchFamily="18" charset="0"/>
                <a:cs typeface="Lucida Grande"/>
              </a:rPr>
              <a:t>Results consistent with R≈1 at high energy.</a:t>
            </a:r>
          </a:p>
          <a:p>
            <a:pPr marL="0" lvl="1" algn="ctr">
              <a:spcBef>
                <a:spcPct val="20000"/>
              </a:spcBef>
              <a:defRPr/>
            </a:pPr>
            <a:r>
              <a:rPr lang="en-US" dirty="0">
                <a:latin typeface="Georgia" panose="02040502050405020303" pitchFamily="18" charset="0"/>
                <a:cs typeface="Lucida Grande"/>
              </a:rPr>
              <a:t>At low energy, results are ambiguous due to energy straggling.</a:t>
            </a:r>
          </a:p>
        </p:txBody>
      </p:sp>
      <p:sp>
        <p:nvSpPr>
          <p:cNvPr id="30" name="Rectangle 29">
            <a:extLst>
              <a:ext uri="{FF2B5EF4-FFF2-40B4-BE49-F238E27FC236}">
                <a16:creationId xmlns:a16="http://schemas.microsoft.com/office/drawing/2014/main" id="{F5EA998B-44F9-47CC-B9FE-8C7487118CED}"/>
              </a:ext>
            </a:extLst>
          </p:cNvPr>
          <p:cNvSpPr/>
          <p:nvPr/>
        </p:nvSpPr>
        <p:spPr>
          <a:xfrm>
            <a:off x="5592727" y="988831"/>
            <a:ext cx="6432696" cy="1505027"/>
          </a:xfrm>
          <a:prstGeom prst="rect">
            <a:avLst/>
          </a:prstGeom>
        </p:spPr>
        <p:txBody>
          <a:bodyPr wrap="square">
            <a:spAutoFit/>
          </a:bodyPr>
          <a:lstStyle/>
          <a:p>
            <a:pPr marL="342900" indent="-342900">
              <a:spcBef>
                <a:spcPct val="20000"/>
              </a:spcBef>
              <a:buFont typeface="Arial"/>
              <a:buChar char="•"/>
              <a:defRPr/>
            </a:pPr>
            <a:r>
              <a:rPr lang="en-US" sz="1700" dirty="0">
                <a:solidFill>
                  <a:srgbClr val="2D637F"/>
                </a:solidFill>
                <a:latin typeface="Lucida Grande"/>
                <a:cs typeface="Lucida Grande"/>
              </a:rPr>
              <a:t>Emerging medical radionuclides</a:t>
            </a:r>
          </a:p>
          <a:p>
            <a:pPr marL="742950" lvl="1" indent="-285750">
              <a:spcBef>
                <a:spcPct val="20000"/>
              </a:spcBef>
              <a:buFont typeface="Arial"/>
              <a:buChar char="–"/>
            </a:pPr>
            <a:r>
              <a:rPr lang="en-US" sz="1700" baseline="30000" dirty="0">
                <a:solidFill>
                  <a:srgbClr val="2D637F"/>
                </a:solidFill>
                <a:latin typeface="Lucida Grande"/>
                <a:cs typeface="Lucida Grande"/>
              </a:rPr>
              <a:t>51</a:t>
            </a:r>
            <a:r>
              <a:rPr lang="en-US" sz="1700" dirty="0">
                <a:solidFill>
                  <a:srgbClr val="2D637F"/>
                </a:solidFill>
                <a:latin typeface="Lucida Grande"/>
                <a:cs typeface="Lucida Grande"/>
              </a:rPr>
              <a:t>Mn (t</a:t>
            </a:r>
            <a:r>
              <a:rPr lang="en-US" sz="1700" baseline="-25000" dirty="0">
                <a:solidFill>
                  <a:srgbClr val="2D637F"/>
                </a:solidFill>
                <a:latin typeface="Lucida Grande"/>
                <a:cs typeface="Lucida Grande"/>
              </a:rPr>
              <a:t>1/2</a:t>
            </a:r>
            <a:r>
              <a:rPr lang="en-US" sz="1700" dirty="0">
                <a:solidFill>
                  <a:srgbClr val="2D637F"/>
                </a:solidFill>
                <a:latin typeface="Lucida Grande"/>
                <a:cs typeface="Lucida Grande"/>
              </a:rPr>
              <a:t> = 46 min, 97% </a:t>
            </a:r>
            <a:r>
              <a:rPr lang="el-GR" sz="1700" dirty="0">
                <a:solidFill>
                  <a:srgbClr val="2D637F"/>
                </a:solidFill>
                <a:latin typeface="Lucida Grande"/>
                <a:cs typeface="Lucida Grande"/>
              </a:rPr>
              <a:t>β</a:t>
            </a:r>
            <a:r>
              <a:rPr lang="en-US" sz="1700" baseline="30000" dirty="0">
                <a:solidFill>
                  <a:srgbClr val="2D637F"/>
                </a:solidFill>
                <a:latin typeface="Lucida Grande"/>
                <a:cs typeface="Lucida Grande"/>
              </a:rPr>
              <a:t>+</a:t>
            </a:r>
            <a:r>
              <a:rPr lang="en-US" sz="1700" dirty="0">
                <a:solidFill>
                  <a:srgbClr val="2D637F"/>
                </a:solidFill>
                <a:latin typeface="Lucida Grande"/>
                <a:cs typeface="Lucida Grande"/>
              </a:rPr>
              <a:t>) – short-lived PET tracer for metabolic studies</a:t>
            </a:r>
          </a:p>
          <a:p>
            <a:pPr marL="742950" lvl="1" indent="-285750">
              <a:spcBef>
                <a:spcPct val="20000"/>
              </a:spcBef>
              <a:buFont typeface="Arial"/>
              <a:buChar char="–"/>
            </a:pPr>
            <a:r>
              <a:rPr lang="en-US" sz="1700" baseline="30000" dirty="0">
                <a:solidFill>
                  <a:srgbClr val="2D637F"/>
                </a:solidFill>
                <a:latin typeface="Lucida Grande"/>
                <a:cs typeface="Lucida Grande"/>
              </a:rPr>
              <a:t>52g</a:t>
            </a:r>
            <a:r>
              <a:rPr lang="en-US" sz="1700" dirty="0">
                <a:solidFill>
                  <a:srgbClr val="2D637F"/>
                </a:solidFill>
                <a:latin typeface="Lucida Grande"/>
                <a:cs typeface="Lucida Grande"/>
              </a:rPr>
              <a:t>Mn (t</a:t>
            </a:r>
            <a:r>
              <a:rPr lang="en-US" sz="1700" baseline="-25000" dirty="0">
                <a:solidFill>
                  <a:srgbClr val="2D637F"/>
                </a:solidFill>
                <a:latin typeface="Lucida Grande"/>
                <a:cs typeface="Lucida Grande"/>
              </a:rPr>
              <a:t>1/2</a:t>
            </a:r>
            <a:r>
              <a:rPr lang="en-US" sz="1700" dirty="0">
                <a:solidFill>
                  <a:srgbClr val="2D637F"/>
                </a:solidFill>
                <a:latin typeface="Lucida Grande"/>
                <a:cs typeface="Lucida Grande"/>
              </a:rPr>
              <a:t> = 5.6 d, 29% </a:t>
            </a:r>
            <a:r>
              <a:rPr lang="el-GR" sz="1700" dirty="0">
                <a:solidFill>
                  <a:srgbClr val="2D637F"/>
                </a:solidFill>
                <a:latin typeface="Lucida Grande"/>
                <a:cs typeface="Lucida Grande"/>
              </a:rPr>
              <a:t>β</a:t>
            </a:r>
            <a:r>
              <a:rPr lang="en-US" sz="1700" baseline="30000" dirty="0">
                <a:solidFill>
                  <a:srgbClr val="2D637F"/>
                </a:solidFill>
                <a:latin typeface="Lucida Grande"/>
                <a:cs typeface="Lucida Grande"/>
              </a:rPr>
              <a:t>+</a:t>
            </a:r>
            <a:r>
              <a:rPr lang="en-US" sz="1700" dirty="0">
                <a:solidFill>
                  <a:srgbClr val="2D637F"/>
                </a:solidFill>
                <a:latin typeface="Lucida Grande"/>
                <a:cs typeface="Lucida Grande"/>
              </a:rPr>
              <a:t>) – long-lived PET tracer for neuron tracking, immune studies</a:t>
            </a:r>
          </a:p>
        </p:txBody>
      </p:sp>
      <p:sp>
        <p:nvSpPr>
          <p:cNvPr id="4" name="Title 3">
            <a:extLst>
              <a:ext uri="{FF2B5EF4-FFF2-40B4-BE49-F238E27FC236}">
                <a16:creationId xmlns:a16="http://schemas.microsoft.com/office/drawing/2014/main" id="{06CAAA6F-5D6C-475F-8A00-1EAF3188BCF4}"/>
              </a:ext>
            </a:extLst>
          </p:cNvPr>
          <p:cNvSpPr>
            <a:spLocks noGrp="1"/>
          </p:cNvSpPr>
          <p:nvPr>
            <p:ph type="title"/>
          </p:nvPr>
        </p:nvSpPr>
        <p:spPr/>
        <p:txBody>
          <a:bodyPr>
            <a:noAutofit/>
          </a:bodyPr>
          <a:lstStyle/>
          <a:p>
            <a:r>
              <a:rPr lang="en-US" sz="2800" baseline="30000" dirty="0" err="1"/>
              <a:t>nat</a:t>
            </a:r>
            <a:r>
              <a:rPr lang="en-US" sz="2800" dirty="0" err="1"/>
              <a:t>Fe</a:t>
            </a:r>
            <a:r>
              <a:rPr lang="en-US" sz="2800" dirty="0"/>
              <a:t>(</a:t>
            </a:r>
            <a:r>
              <a:rPr lang="en-US" sz="2800" dirty="0" err="1"/>
              <a:t>p,x</a:t>
            </a:r>
            <a:r>
              <a:rPr lang="en-US" sz="2800" dirty="0"/>
              <a:t>)</a:t>
            </a:r>
            <a:r>
              <a:rPr lang="en-US" sz="2800" baseline="30000" dirty="0"/>
              <a:t>51,52</a:t>
            </a:r>
            <a:r>
              <a:rPr lang="en-US" sz="2800" dirty="0"/>
              <a:t>Mn – Novel PET imaging</a:t>
            </a:r>
            <a:endParaRPr lang="en-US" sz="2400" dirty="0"/>
          </a:p>
        </p:txBody>
      </p:sp>
    </p:spTree>
    <p:extLst>
      <p:ext uri="{BB962C8B-B14F-4D97-AF65-F5344CB8AC3E}">
        <p14:creationId xmlns:p14="http://schemas.microsoft.com/office/powerpoint/2010/main" val="12603415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s://lh3.googleusercontent.com/wUNPRlNbtGZPRKgllzX6bkC5iKzyXwXbZQCHRRPSm9F4gBdfUtAOcwBV6UC3dIDFm_46D7s5iFA59VHul7iMi2Vqjl9UARxOOgOcDJ5hgmJMK3MDJQpBjuEAJdCt87dnegu9">
            <a:extLst>
              <a:ext uri="{FF2B5EF4-FFF2-40B4-BE49-F238E27FC236}">
                <a16:creationId xmlns:a16="http://schemas.microsoft.com/office/drawing/2014/main" id="{1AF51388-07E0-4C66-8F61-2D959D022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8983" y="1412264"/>
            <a:ext cx="3767580" cy="282568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https://lh6.googleusercontent.com/7VmMbroGOM_bX8xiukHLBv1ocU116yr19OEvDnPdpy16xShUQ4VdK9uEQfR45NpCYjGWzWRDUCJuhv9kjQaU-MMhdjWOKekjv7CH1QiSl3fW7qSQms55259ArRNkeIXW0MT_">
            <a:extLst>
              <a:ext uri="{FF2B5EF4-FFF2-40B4-BE49-F238E27FC236}">
                <a16:creationId xmlns:a16="http://schemas.microsoft.com/office/drawing/2014/main" id="{6800E6C4-C8DD-4915-B8E1-C109185A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235" y="1391479"/>
            <a:ext cx="3858906" cy="289418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8CF06A2-6E92-4F6F-9491-38B9723F403C}"/>
              </a:ext>
            </a:extLst>
          </p:cNvPr>
          <p:cNvGrpSpPr/>
          <p:nvPr/>
        </p:nvGrpSpPr>
        <p:grpSpPr>
          <a:xfrm>
            <a:off x="10271951" y="962121"/>
            <a:ext cx="1371197" cy="1949335"/>
            <a:chOff x="8907984" y="4182421"/>
            <a:chExt cx="1371197" cy="1949335"/>
          </a:xfrm>
        </p:grpSpPr>
        <p:sp>
          <p:nvSpPr>
            <p:cNvPr id="60" name="TextBox 59"/>
            <p:cNvSpPr txBox="1"/>
            <p:nvPr/>
          </p:nvSpPr>
          <p:spPr>
            <a:xfrm>
              <a:off x="8907984" y="5793202"/>
              <a:ext cx="1361903" cy="338554"/>
            </a:xfrm>
            <a:prstGeom prst="rect">
              <a:avLst/>
            </a:prstGeom>
            <a:solidFill>
              <a:schemeClr val="tx1"/>
            </a:solidFill>
            <a:ln>
              <a:solidFill>
                <a:schemeClr val="tx1"/>
              </a:solidFill>
            </a:ln>
          </p:spPr>
          <p:txBody>
            <a:bodyPr wrap="square" rtlCol="0">
              <a:spAutoFit/>
            </a:bodyPr>
            <a:lstStyle/>
            <a:p>
              <a:pPr algn="ctr"/>
              <a:r>
                <a:rPr lang="en-US" sz="1600" dirty="0">
                  <a:solidFill>
                    <a:schemeClr val="bg1"/>
                  </a:solidFill>
                  <a:latin typeface="Times New Roman" charset="0"/>
                  <a:ea typeface="Times New Roman" charset="0"/>
                  <a:cs typeface="Times New Roman" charset="0"/>
                </a:rPr>
                <a:t>Jon Morrell</a:t>
              </a:r>
            </a:p>
          </p:txBody>
        </p:sp>
        <p:pic>
          <p:nvPicPr>
            <p:cNvPr id="62" name="Picture 61"/>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913718" y="4182421"/>
              <a:ext cx="1365463" cy="1610787"/>
            </a:xfrm>
            <a:prstGeom prst="rect">
              <a:avLst/>
            </a:prstGeom>
          </p:spPr>
        </p:pic>
      </p:grpSp>
      <p:sp>
        <p:nvSpPr>
          <p:cNvPr id="48" name="TextBox 47"/>
          <p:cNvSpPr txBox="1"/>
          <p:nvPr/>
        </p:nvSpPr>
        <p:spPr>
          <a:xfrm>
            <a:off x="1834443" y="1187877"/>
            <a:ext cx="3013387" cy="348375"/>
          </a:xfrm>
          <a:prstGeom prst="rect">
            <a:avLst/>
          </a:prstGeom>
          <a:solidFill>
            <a:schemeClr val="tx1"/>
          </a:solidFill>
          <a:ln>
            <a:solidFill>
              <a:schemeClr val="tx1"/>
            </a:solidFill>
          </a:ln>
        </p:spPr>
        <p:txBody>
          <a:bodyPr wrap="square" rtlCol="0">
            <a:spAutoFit/>
          </a:bodyPr>
          <a:lstStyle/>
          <a:p>
            <a:pPr algn="ctr"/>
            <a:r>
              <a:rPr lang="en-US" sz="1600" baseline="30000" dirty="0">
                <a:solidFill>
                  <a:schemeClr val="bg1"/>
                </a:solidFill>
                <a:latin typeface="Times New Roman" charset="0"/>
                <a:ea typeface="Times New Roman" charset="0"/>
                <a:cs typeface="Times New Roman" charset="0"/>
              </a:rPr>
              <a:t>140</a:t>
            </a:r>
            <a:r>
              <a:rPr lang="en-US" sz="1600" dirty="0">
                <a:solidFill>
                  <a:schemeClr val="bg1"/>
                </a:solidFill>
                <a:latin typeface="Times New Roman" charset="0"/>
                <a:ea typeface="Times New Roman" charset="0"/>
                <a:cs typeface="Times New Roman" charset="0"/>
              </a:rPr>
              <a:t>La(p,6n)</a:t>
            </a:r>
            <a:r>
              <a:rPr lang="en-US" sz="1600" baseline="30000" dirty="0">
                <a:solidFill>
                  <a:schemeClr val="bg1"/>
                </a:solidFill>
                <a:latin typeface="Times New Roman" charset="0"/>
                <a:ea typeface="Times New Roman" charset="0"/>
                <a:cs typeface="Times New Roman" charset="0"/>
              </a:rPr>
              <a:t>134</a:t>
            </a:r>
            <a:r>
              <a:rPr lang="en-US" sz="1600" dirty="0">
                <a:solidFill>
                  <a:schemeClr val="bg1"/>
                </a:solidFill>
                <a:latin typeface="Times New Roman" charset="0"/>
                <a:ea typeface="Times New Roman" charset="0"/>
                <a:cs typeface="Times New Roman" charset="0"/>
              </a:rPr>
              <a:t>Ce Cross Section</a:t>
            </a:r>
          </a:p>
        </p:txBody>
      </p:sp>
      <p:sp>
        <p:nvSpPr>
          <p:cNvPr id="64" name="TextBox 63"/>
          <p:cNvSpPr txBox="1"/>
          <p:nvPr/>
        </p:nvSpPr>
        <p:spPr>
          <a:xfrm rot="18803666">
            <a:off x="2229348" y="2127438"/>
            <a:ext cx="1709417" cy="461665"/>
          </a:xfrm>
          <a:prstGeom prst="rect">
            <a:avLst/>
          </a:prstGeom>
          <a:noFill/>
        </p:spPr>
        <p:txBody>
          <a:bodyPr wrap="square" rtlCol="0">
            <a:spAutoFit/>
          </a:bodyPr>
          <a:lstStyle/>
          <a:p>
            <a:r>
              <a:rPr lang="en-US" sz="2400" i="1" dirty="0">
                <a:solidFill>
                  <a:schemeClr val="bg1">
                    <a:lumMod val="75000"/>
                  </a:schemeClr>
                </a:solidFill>
                <a:latin typeface="Times New Roman" charset="0"/>
                <a:ea typeface="Times New Roman" charset="0"/>
                <a:cs typeface="Times New Roman" charset="0"/>
              </a:rPr>
              <a:t>Preliminary</a:t>
            </a:r>
          </a:p>
        </p:txBody>
      </p:sp>
      <p:sp>
        <p:nvSpPr>
          <p:cNvPr id="29" name="Title 1">
            <a:extLst>
              <a:ext uri="{FF2B5EF4-FFF2-40B4-BE49-F238E27FC236}">
                <a16:creationId xmlns:a16="http://schemas.microsoft.com/office/drawing/2014/main" id="{36E105EA-CD0C-4AF1-82B6-DBB7510110F8}"/>
              </a:ext>
            </a:extLst>
          </p:cNvPr>
          <p:cNvSpPr>
            <a:spLocks noGrp="1"/>
          </p:cNvSpPr>
          <p:nvPr>
            <p:ph type="title"/>
          </p:nvPr>
        </p:nvSpPr>
        <p:spPr/>
        <p:txBody>
          <a:bodyPr>
            <a:noAutofit/>
          </a:bodyPr>
          <a:lstStyle/>
          <a:p>
            <a:pPr algn="ctr"/>
            <a:r>
              <a:rPr lang="en-US" sz="2800" baseline="30000" dirty="0"/>
              <a:t>140</a:t>
            </a:r>
            <a:r>
              <a:rPr lang="en-US" sz="2800" dirty="0"/>
              <a:t>La(p,6n)</a:t>
            </a:r>
            <a:r>
              <a:rPr lang="en-US" sz="2800" baseline="30000" dirty="0"/>
              <a:t>134</a:t>
            </a:r>
            <a:r>
              <a:rPr lang="en-US" sz="2800" dirty="0"/>
              <a:t>Ce - a PET analogue  for </a:t>
            </a:r>
            <a:r>
              <a:rPr lang="en-US" sz="2800" baseline="30000" dirty="0"/>
              <a:t>225</a:t>
            </a:r>
            <a:r>
              <a:rPr lang="en-US" sz="2800" dirty="0"/>
              <a:t>Ac</a:t>
            </a:r>
          </a:p>
        </p:txBody>
      </p:sp>
      <p:pic>
        <p:nvPicPr>
          <p:cNvPr id="16386" name="Picture 2" descr="http://jnm.snmjournals.org/content/57/12/1941/F1.large.jpg">
            <a:extLst>
              <a:ext uri="{FF2B5EF4-FFF2-40B4-BE49-F238E27FC236}">
                <a16:creationId xmlns:a16="http://schemas.microsoft.com/office/drawing/2014/main" id="{DBE77CA5-E909-47DE-962F-127E93EEFE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8306" y="4121852"/>
            <a:ext cx="4354474" cy="27480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68F3B71-CCC5-419F-8874-FE46BB4231CA}"/>
              </a:ext>
            </a:extLst>
          </p:cNvPr>
          <p:cNvSpPr/>
          <p:nvPr/>
        </p:nvSpPr>
        <p:spPr>
          <a:xfrm>
            <a:off x="741667" y="5326342"/>
            <a:ext cx="4354474" cy="600164"/>
          </a:xfrm>
          <a:prstGeom prst="rect">
            <a:avLst/>
          </a:prstGeom>
        </p:spPr>
        <p:txBody>
          <a:bodyPr wrap="square">
            <a:spAutoFit/>
          </a:bodyPr>
          <a:lstStyle/>
          <a:p>
            <a:r>
              <a:rPr lang="en-US" sz="1100" dirty="0" err="1">
                <a:solidFill>
                  <a:srgbClr val="222222"/>
                </a:solidFill>
                <a:latin typeface="Arial" panose="020B0604020202020204" pitchFamily="34" charset="0"/>
              </a:rPr>
              <a:t>Kratochwil</a:t>
            </a:r>
            <a:r>
              <a:rPr lang="en-US" sz="1100" dirty="0">
                <a:solidFill>
                  <a:srgbClr val="222222"/>
                </a:solidFill>
                <a:latin typeface="Arial" panose="020B0604020202020204" pitchFamily="34" charset="0"/>
              </a:rPr>
              <a:t>, Clemens, et al. "225Ac-PSMA-617 for PSMA-targeted </a:t>
            </a:r>
            <a:r>
              <a:rPr lang="el-GR" sz="1100" dirty="0">
                <a:solidFill>
                  <a:srgbClr val="222222"/>
                </a:solidFill>
                <a:latin typeface="Arial" panose="020B0604020202020204" pitchFamily="34" charset="0"/>
              </a:rPr>
              <a:t>α-</a:t>
            </a:r>
            <a:r>
              <a:rPr lang="en-US" sz="1100" dirty="0">
                <a:solidFill>
                  <a:srgbClr val="222222"/>
                </a:solidFill>
                <a:latin typeface="Arial" panose="020B0604020202020204" pitchFamily="34" charset="0"/>
              </a:rPr>
              <a:t>radiation therapy of metastatic castration-resistant prostate cancer." </a:t>
            </a:r>
            <a:r>
              <a:rPr lang="en-US" sz="1100" i="1" dirty="0">
                <a:solidFill>
                  <a:srgbClr val="222222"/>
                </a:solidFill>
                <a:latin typeface="Arial" panose="020B0604020202020204" pitchFamily="34" charset="0"/>
              </a:rPr>
              <a:t>Journal of Nuclear Medicine</a:t>
            </a:r>
            <a:r>
              <a:rPr lang="en-US" sz="1100" dirty="0">
                <a:solidFill>
                  <a:srgbClr val="222222"/>
                </a:solidFill>
                <a:latin typeface="Arial" panose="020B0604020202020204" pitchFamily="34" charset="0"/>
              </a:rPr>
              <a:t> 57.12 (2016): 1941-1944.</a:t>
            </a:r>
            <a:endParaRPr lang="en-US" sz="1100" dirty="0"/>
          </a:p>
        </p:txBody>
      </p:sp>
      <p:sp>
        <p:nvSpPr>
          <p:cNvPr id="33" name="Rectangle 32">
            <a:extLst>
              <a:ext uri="{FF2B5EF4-FFF2-40B4-BE49-F238E27FC236}">
                <a16:creationId xmlns:a16="http://schemas.microsoft.com/office/drawing/2014/main" id="{5BCD909F-5D8A-4712-AA7D-1F8B6479485D}"/>
              </a:ext>
            </a:extLst>
          </p:cNvPr>
          <p:cNvSpPr/>
          <p:nvPr/>
        </p:nvSpPr>
        <p:spPr>
          <a:xfrm>
            <a:off x="741673" y="4328025"/>
            <a:ext cx="3641328" cy="939481"/>
          </a:xfrm>
          <a:prstGeom prst="rect">
            <a:avLst/>
          </a:prstGeom>
          <a:solidFill>
            <a:srgbClr val="FFFF00"/>
          </a:solidFill>
          <a:ln w="28575">
            <a:solidFill>
              <a:srgbClr val="2D63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ysClr val="windowText" lastClr="000000"/>
                </a:solidFill>
                <a:latin typeface="Georgia" panose="02040502050405020303" pitchFamily="18" charset="0"/>
              </a:rPr>
              <a:t>Investigating potential for </a:t>
            </a:r>
            <a:r>
              <a:rPr lang="en-US" sz="2000" b="1" baseline="30000" dirty="0">
                <a:solidFill>
                  <a:sysClr val="windowText" lastClr="000000"/>
                </a:solidFill>
                <a:latin typeface="Georgia" panose="02040502050405020303" pitchFamily="18" charset="0"/>
              </a:rPr>
              <a:t>226</a:t>
            </a:r>
            <a:r>
              <a:rPr lang="en-US" sz="2000" b="1" dirty="0">
                <a:solidFill>
                  <a:sysClr val="windowText" lastClr="000000"/>
                </a:solidFill>
                <a:latin typeface="Georgia" panose="02040502050405020303" pitchFamily="18" charset="0"/>
              </a:rPr>
              <a:t>Ra(n,2n)</a:t>
            </a:r>
            <a:r>
              <a:rPr lang="en-US" sz="2000" b="1" baseline="30000" dirty="0">
                <a:solidFill>
                  <a:sysClr val="windowText" lastClr="000000"/>
                </a:solidFill>
                <a:latin typeface="Georgia" panose="02040502050405020303" pitchFamily="18" charset="0"/>
              </a:rPr>
              <a:t>225</a:t>
            </a:r>
            <a:r>
              <a:rPr lang="en-US" sz="2000" b="1" dirty="0">
                <a:solidFill>
                  <a:sysClr val="windowText" lastClr="000000"/>
                </a:solidFill>
                <a:latin typeface="Georgia" panose="02040502050405020303" pitchFamily="18" charset="0"/>
              </a:rPr>
              <a:t>Ra </a:t>
            </a:r>
            <a:r>
              <a:rPr lang="en-US" sz="2000" b="1" dirty="0">
                <a:solidFill>
                  <a:sysClr val="windowText" lastClr="000000"/>
                </a:solidFill>
                <a:latin typeface="Georgia" panose="02040502050405020303" pitchFamily="18" charset="0"/>
                <a:sym typeface="Wingdings" panose="05000000000000000000" pitchFamily="2" charset="2"/>
              </a:rPr>
              <a:t> </a:t>
            </a:r>
            <a:r>
              <a:rPr lang="en-US" sz="2000" b="1" baseline="30000" dirty="0">
                <a:solidFill>
                  <a:sysClr val="windowText" lastClr="000000"/>
                </a:solidFill>
                <a:latin typeface="Georgia" panose="02040502050405020303" pitchFamily="18" charset="0"/>
                <a:sym typeface="Wingdings" panose="05000000000000000000" pitchFamily="2" charset="2"/>
              </a:rPr>
              <a:t>225</a:t>
            </a:r>
            <a:r>
              <a:rPr lang="en-US" sz="2000" b="1" dirty="0">
                <a:solidFill>
                  <a:sysClr val="windowText" lastClr="000000"/>
                </a:solidFill>
                <a:latin typeface="Georgia" panose="02040502050405020303" pitchFamily="18" charset="0"/>
                <a:sym typeface="Wingdings" panose="05000000000000000000" pitchFamily="2" charset="2"/>
              </a:rPr>
              <a:t>Ac</a:t>
            </a:r>
            <a:r>
              <a:rPr lang="en-US" sz="2000" b="1" dirty="0">
                <a:solidFill>
                  <a:sysClr val="windowText" lastClr="000000"/>
                </a:solidFill>
                <a:latin typeface="Georgia" panose="02040502050405020303" pitchFamily="18" charset="0"/>
              </a:rPr>
              <a:t> </a:t>
            </a:r>
          </a:p>
        </p:txBody>
      </p:sp>
      <p:sp>
        <p:nvSpPr>
          <p:cNvPr id="20" name="TextBox 19">
            <a:extLst>
              <a:ext uri="{FF2B5EF4-FFF2-40B4-BE49-F238E27FC236}">
                <a16:creationId xmlns:a16="http://schemas.microsoft.com/office/drawing/2014/main" id="{6DF90DB0-13FF-438D-BFE3-BCB5BEF5D155}"/>
              </a:ext>
            </a:extLst>
          </p:cNvPr>
          <p:cNvSpPr txBox="1"/>
          <p:nvPr/>
        </p:nvSpPr>
        <p:spPr>
          <a:xfrm>
            <a:off x="6402147" y="1198510"/>
            <a:ext cx="3013387" cy="348375"/>
          </a:xfrm>
          <a:prstGeom prst="rect">
            <a:avLst/>
          </a:prstGeom>
          <a:solidFill>
            <a:schemeClr val="tx1"/>
          </a:solidFill>
          <a:ln>
            <a:solidFill>
              <a:schemeClr val="tx1"/>
            </a:solidFill>
          </a:ln>
        </p:spPr>
        <p:txBody>
          <a:bodyPr wrap="square" rtlCol="0">
            <a:spAutoFit/>
          </a:bodyPr>
          <a:lstStyle/>
          <a:p>
            <a:pPr algn="ctr"/>
            <a:r>
              <a:rPr lang="en-US" sz="1600" baseline="30000" dirty="0">
                <a:solidFill>
                  <a:schemeClr val="bg1"/>
                </a:solidFill>
                <a:latin typeface="Times New Roman" charset="0"/>
                <a:ea typeface="Times New Roman" charset="0"/>
                <a:cs typeface="Times New Roman" charset="0"/>
              </a:rPr>
              <a:t>140</a:t>
            </a:r>
            <a:r>
              <a:rPr lang="en-US" sz="1600" dirty="0">
                <a:solidFill>
                  <a:schemeClr val="bg1"/>
                </a:solidFill>
                <a:latin typeface="Times New Roman" charset="0"/>
                <a:ea typeface="Times New Roman" charset="0"/>
                <a:cs typeface="Times New Roman" charset="0"/>
              </a:rPr>
              <a:t>La(p,5n)</a:t>
            </a:r>
            <a:r>
              <a:rPr lang="en-US" sz="1600" baseline="30000" dirty="0">
                <a:solidFill>
                  <a:schemeClr val="bg1"/>
                </a:solidFill>
                <a:latin typeface="Times New Roman" charset="0"/>
                <a:ea typeface="Times New Roman" charset="0"/>
                <a:cs typeface="Times New Roman" charset="0"/>
              </a:rPr>
              <a:t>135</a:t>
            </a:r>
            <a:r>
              <a:rPr lang="en-US" sz="1600" dirty="0">
                <a:solidFill>
                  <a:schemeClr val="bg1"/>
                </a:solidFill>
                <a:latin typeface="Times New Roman" charset="0"/>
                <a:ea typeface="Times New Roman" charset="0"/>
                <a:cs typeface="Times New Roman" charset="0"/>
              </a:rPr>
              <a:t>Ce Cross Section</a:t>
            </a:r>
          </a:p>
        </p:txBody>
      </p:sp>
      <p:sp>
        <p:nvSpPr>
          <p:cNvPr id="5" name="Rectangle 4">
            <a:extLst>
              <a:ext uri="{FF2B5EF4-FFF2-40B4-BE49-F238E27FC236}">
                <a16:creationId xmlns:a16="http://schemas.microsoft.com/office/drawing/2014/main" id="{BA13A755-BB0E-4F4A-A3F1-BA08A2E166C9}"/>
              </a:ext>
            </a:extLst>
          </p:cNvPr>
          <p:cNvSpPr/>
          <p:nvPr/>
        </p:nvSpPr>
        <p:spPr>
          <a:xfrm>
            <a:off x="9566563" y="3056254"/>
            <a:ext cx="2514929" cy="954107"/>
          </a:xfrm>
          <a:prstGeom prst="rect">
            <a:avLst/>
          </a:prstGeom>
          <a:solidFill>
            <a:srgbClr val="FFFF00"/>
          </a:solidFill>
          <a:ln w="28575">
            <a:solidFill>
              <a:srgbClr val="2D637F"/>
            </a:solidFill>
          </a:ln>
        </p:spPr>
        <p:txBody>
          <a:bodyPr wrap="square">
            <a:spAutoFit/>
          </a:bodyPr>
          <a:lstStyle/>
          <a:p>
            <a:pPr algn="ctr" fontAlgn="base">
              <a:spcAft>
                <a:spcPts val="1000"/>
              </a:spcAft>
            </a:pPr>
            <a:r>
              <a:rPr lang="en-US" sz="1400" b="1" baseline="30000" dirty="0">
                <a:solidFill>
                  <a:srgbClr val="000000"/>
                </a:solidFill>
                <a:latin typeface="Georgia" panose="02040502050405020303" pitchFamily="18" charset="0"/>
              </a:rPr>
              <a:t>135</a:t>
            </a:r>
            <a:r>
              <a:rPr lang="en-US" sz="1400" b="1" dirty="0">
                <a:solidFill>
                  <a:srgbClr val="000000"/>
                </a:solidFill>
                <a:latin typeface="Georgia" panose="02040502050405020303" pitchFamily="18" charset="0"/>
              </a:rPr>
              <a:t>Ce is a contaminant isotope: higher-energy beam required for clean production of </a:t>
            </a:r>
            <a:r>
              <a:rPr lang="en-US" sz="1400" b="1" baseline="30000" dirty="0">
                <a:solidFill>
                  <a:srgbClr val="000000"/>
                </a:solidFill>
                <a:latin typeface="Georgia" panose="02040502050405020303" pitchFamily="18" charset="0"/>
              </a:rPr>
              <a:t>134</a:t>
            </a:r>
            <a:r>
              <a:rPr lang="en-US" sz="1400" b="1" dirty="0">
                <a:solidFill>
                  <a:srgbClr val="000000"/>
                </a:solidFill>
                <a:latin typeface="Georgia" panose="02040502050405020303" pitchFamily="18" charset="0"/>
              </a:rPr>
              <a:t>Ce</a:t>
            </a:r>
          </a:p>
        </p:txBody>
      </p:sp>
      <p:sp>
        <p:nvSpPr>
          <p:cNvPr id="23" name="Rectangle 22">
            <a:extLst>
              <a:ext uri="{FF2B5EF4-FFF2-40B4-BE49-F238E27FC236}">
                <a16:creationId xmlns:a16="http://schemas.microsoft.com/office/drawing/2014/main" id="{6665B309-C5F6-4733-ABCE-E4DA6B4ED57B}"/>
              </a:ext>
            </a:extLst>
          </p:cNvPr>
          <p:cNvSpPr/>
          <p:nvPr/>
        </p:nvSpPr>
        <p:spPr>
          <a:xfrm>
            <a:off x="4267153" y="772097"/>
            <a:ext cx="2710760" cy="369332"/>
          </a:xfrm>
          <a:prstGeom prst="rect">
            <a:avLst/>
          </a:prstGeom>
          <a:solidFill>
            <a:srgbClr val="FFFF00"/>
          </a:solidFill>
          <a:ln w="28575">
            <a:solidFill>
              <a:srgbClr val="2D637F"/>
            </a:solidFill>
          </a:ln>
        </p:spPr>
        <p:txBody>
          <a:bodyPr wrap="square">
            <a:spAutoFit/>
          </a:bodyPr>
          <a:lstStyle/>
          <a:p>
            <a:pPr algn="ctr"/>
            <a:r>
              <a:rPr lang="en-US" b="1" dirty="0"/>
              <a:t>Go see the poster!</a:t>
            </a:r>
          </a:p>
        </p:txBody>
      </p:sp>
      <p:sp>
        <p:nvSpPr>
          <p:cNvPr id="16" name="TextBox 15">
            <a:extLst>
              <a:ext uri="{FF2B5EF4-FFF2-40B4-BE49-F238E27FC236}">
                <a16:creationId xmlns:a16="http://schemas.microsoft.com/office/drawing/2014/main" id="{4EDD1079-D6D7-4ABC-B150-A3C122648985}"/>
              </a:ext>
            </a:extLst>
          </p:cNvPr>
          <p:cNvSpPr txBox="1"/>
          <p:nvPr/>
        </p:nvSpPr>
        <p:spPr>
          <a:xfrm rot="18803666">
            <a:off x="6123205" y="2554772"/>
            <a:ext cx="1709417" cy="461665"/>
          </a:xfrm>
          <a:prstGeom prst="rect">
            <a:avLst/>
          </a:prstGeom>
          <a:noFill/>
        </p:spPr>
        <p:txBody>
          <a:bodyPr wrap="square" rtlCol="0">
            <a:spAutoFit/>
          </a:bodyPr>
          <a:lstStyle/>
          <a:p>
            <a:r>
              <a:rPr lang="en-US" sz="2400" i="1" dirty="0">
                <a:solidFill>
                  <a:schemeClr val="bg1">
                    <a:lumMod val="75000"/>
                  </a:schemeClr>
                </a:solidFill>
                <a:latin typeface="Times New Roman" charset="0"/>
                <a:ea typeface="Times New Roman" charset="0"/>
                <a:cs typeface="Times New Roman" charset="0"/>
              </a:rPr>
              <a:t>Preliminary</a:t>
            </a:r>
          </a:p>
        </p:txBody>
      </p:sp>
    </p:spTree>
    <p:extLst>
      <p:ext uri="{BB962C8B-B14F-4D97-AF65-F5344CB8AC3E}">
        <p14:creationId xmlns:p14="http://schemas.microsoft.com/office/powerpoint/2010/main" val="13236343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b="0" dirty="0"/>
              <a:t>Stacked-target Charged Particle Excitation Functions</a:t>
            </a:r>
            <a:endParaRPr lang="en-US" b="0" dirty="0"/>
          </a:p>
        </p:txBody>
      </p:sp>
      <p:sp>
        <p:nvSpPr>
          <p:cNvPr id="3" name="Content Placeholder 2"/>
          <p:cNvSpPr>
            <a:spLocks noGrp="1"/>
          </p:cNvSpPr>
          <p:nvPr>
            <p:ph idx="1"/>
          </p:nvPr>
        </p:nvSpPr>
        <p:spPr/>
        <p:txBody>
          <a:bodyPr/>
          <a:lstStyle/>
          <a:p>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2006600" y="2762874"/>
            <a:ext cx="7766050" cy="1150353"/>
          </a:xfrm>
          <a:prstGeom prst="rect">
            <a:avLst/>
          </a:prstGeom>
        </p:spPr>
        <p:txBody>
          <a:bodyPr vert="horz" lIns="91440" tIns="45720" rIns="91440" bIns="45720" rtlCol="0" anchor="ctr">
            <a:normAutofit fontScale="97500" lnSpcReduction="100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r>
              <a:rPr lang="en-US" sz="4400" baseline="30000" dirty="0">
                <a:solidFill>
                  <a:srgbClr val="E09E19"/>
                </a:solidFill>
                <a:latin typeface="Georgia"/>
                <a:ea typeface="+mj-ea"/>
                <a:cs typeface="Georgia"/>
              </a:rPr>
              <a:t>Intermediate Energy – LANL</a:t>
            </a: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774080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Measurements @ LANL – </a:t>
            </a:r>
            <a:r>
              <a:rPr lang="en-US" sz="3600" dirty="0" err="1"/>
              <a:t>Nb</a:t>
            </a:r>
            <a:r>
              <a:rPr lang="en-US" sz="3600" dirty="0"/>
              <a:t>(</a:t>
            </a:r>
            <a:r>
              <a:rPr lang="en-US" sz="3600" dirty="0" err="1"/>
              <a:t>p,x</a:t>
            </a:r>
            <a:r>
              <a:rPr lang="en-US" sz="3600" dirty="0"/>
              <a:t>) </a:t>
            </a:r>
          </a:p>
        </p:txBody>
      </p:sp>
      <p:sp>
        <p:nvSpPr>
          <p:cNvPr id="3" name="Content Placeholder 2"/>
          <p:cNvSpPr>
            <a:spLocks noGrp="1"/>
          </p:cNvSpPr>
          <p:nvPr>
            <p:ph idx="4294967295"/>
          </p:nvPr>
        </p:nvSpPr>
        <p:spPr>
          <a:xfrm>
            <a:off x="422032" y="1223970"/>
            <a:ext cx="7900336" cy="2065337"/>
          </a:xfrm>
        </p:spPr>
        <p:txBody>
          <a:bodyPr>
            <a:normAutofit/>
          </a:bodyPr>
          <a:lstStyle/>
          <a:p>
            <a:pPr>
              <a:defRPr/>
            </a:pPr>
            <a:r>
              <a:rPr lang="en-US" baseline="30000" dirty="0" err="1"/>
              <a:t>nat</a:t>
            </a:r>
            <a:r>
              <a:rPr lang="en-US" dirty="0" err="1"/>
              <a:t>Nb</a:t>
            </a:r>
            <a:r>
              <a:rPr lang="en-US" dirty="0"/>
              <a:t>(p,4n)</a:t>
            </a:r>
            <a:r>
              <a:rPr lang="en-US" baseline="30000" dirty="0"/>
              <a:t>90</a:t>
            </a:r>
            <a:r>
              <a:rPr lang="en-US" dirty="0"/>
              <a:t>Mo is a high-priority objective as a new proton beam dosimetry standard for E</a:t>
            </a:r>
            <a:r>
              <a:rPr lang="en-US" baseline="-25000" dirty="0"/>
              <a:t>p</a:t>
            </a:r>
            <a:r>
              <a:rPr lang="en-US" dirty="0"/>
              <a:t> </a:t>
            </a:r>
            <a:r>
              <a:rPr lang="en-US" dirty="0">
                <a:latin typeface="Calibri" panose="020F0502020204030204" pitchFamily="34" charset="0"/>
              </a:rPr>
              <a:t>≈ </a:t>
            </a:r>
            <a:r>
              <a:rPr lang="en-US" dirty="0"/>
              <a:t>40 – 200 MeV</a:t>
            </a:r>
          </a:p>
          <a:p>
            <a:pPr marL="800100" lvl="1" indent="-342900">
              <a:buFont typeface="Arial"/>
              <a:buChar char="•"/>
              <a:defRPr/>
            </a:pPr>
            <a:r>
              <a:rPr lang="en-US" dirty="0"/>
              <a:t>Other emerging radionuclides: </a:t>
            </a:r>
            <a:r>
              <a:rPr lang="en-US" baseline="30000" dirty="0"/>
              <a:t>82m</a:t>
            </a:r>
            <a:r>
              <a:rPr lang="en-US" dirty="0"/>
              <a:t>Rb, </a:t>
            </a:r>
            <a:r>
              <a:rPr lang="en-US" baseline="30000" dirty="0"/>
              <a:t>86</a:t>
            </a:r>
            <a:r>
              <a:rPr lang="en-US" dirty="0"/>
              <a:t>Y, </a:t>
            </a:r>
            <a:r>
              <a:rPr lang="en-US" baseline="30000" dirty="0"/>
              <a:t>89</a:t>
            </a:r>
            <a:r>
              <a:rPr lang="en-US" dirty="0"/>
              <a:t>Zr, </a:t>
            </a:r>
            <a:r>
              <a:rPr lang="en-US" baseline="30000" dirty="0"/>
              <a:t>90</a:t>
            </a:r>
            <a:r>
              <a:rPr lang="en-US" dirty="0"/>
              <a:t>Nb</a:t>
            </a:r>
          </a:p>
        </p:txBody>
      </p:sp>
      <p:pic>
        <p:nvPicPr>
          <p:cNvPr id="13" name="Content Placeholder 12"/>
          <p:cNvPicPr>
            <a:picLocks noGrp="1" noChangeAspect="1"/>
          </p:cNvPicPr>
          <p:nvPr>
            <p:ph idx="4294967295"/>
          </p:nvPr>
        </p:nvPicPr>
        <p:blipFill rotWithShape="1">
          <a:blip r:embed="rId3"/>
          <a:srcRect l="14444" t="9597" r="6420" b="-1288"/>
          <a:stretch/>
        </p:blipFill>
        <p:spPr>
          <a:xfrm>
            <a:off x="7862117" y="2698673"/>
            <a:ext cx="3476625" cy="3021012"/>
          </a:xfrm>
        </p:spPr>
      </p:pic>
      <p:pic>
        <p:nvPicPr>
          <p:cNvPr id="11" name="Content Placeholder 10"/>
          <p:cNvPicPr>
            <a:picLocks noGrp="1" noChangeAspect="1"/>
          </p:cNvPicPr>
          <p:nvPr>
            <p:ph idx="4294967295"/>
          </p:nvPr>
        </p:nvPicPr>
        <p:blipFill rotWithShape="1">
          <a:blip r:embed="rId4"/>
          <a:srcRect l="19942" t="18450" r="11481" b="9773"/>
          <a:stretch/>
        </p:blipFill>
        <p:spPr>
          <a:xfrm>
            <a:off x="9068617" y="1074667"/>
            <a:ext cx="2270125" cy="1782763"/>
          </a:xfrm>
        </p:spPr>
      </p:pic>
      <p:pic>
        <p:nvPicPr>
          <p:cNvPr id="15" name="Picture 14"/>
          <p:cNvPicPr>
            <a:picLocks noChangeAspect="1"/>
          </p:cNvPicPr>
          <p:nvPr/>
        </p:nvPicPr>
        <p:blipFill rotWithShape="1">
          <a:blip r:embed="rId5"/>
          <a:srcRect l="6605" r="28548"/>
          <a:stretch/>
        </p:blipFill>
        <p:spPr>
          <a:xfrm>
            <a:off x="3654025" y="2425618"/>
            <a:ext cx="3124348" cy="3613513"/>
          </a:xfrm>
          <a:prstGeom prst="rect">
            <a:avLst/>
          </a:prstGeom>
        </p:spPr>
      </p:pic>
      <p:sp>
        <p:nvSpPr>
          <p:cNvPr id="18" name="Arrow: Right 17"/>
          <p:cNvSpPr/>
          <p:nvPr/>
        </p:nvSpPr>
        <p:spPr>
          <a:xfrm rot="16200000">
            <a:off x="8897919" y="5811196"/>
            <a:ext cx="1138314" cy="266700"/>
          </a:xfrm>
          <a:prstGeom prst="rightArrow">
            <a:avLst/>
          </a:prstGeom>
          <a:solidFill>
            <a:srgbClr val="E09E19"/>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 name="Rectangle 19"/>
          <p:cNvSpPr/>
          <p:nvPr/>
        </p:nvSpPr>
        <p:spPr>
          <a:xfrm>
            <a:off x="7281736" y="5867650"/>
            <a:ext cx="2132315" cy="523220"/>
          </a:xfrm>
          <a:prstGeom prst="rect">
            <a:avLst/>
          </a:prstGeom>
        </p:spPr>
        <p:txBody>
          <a:bodyPr wrap="none">
            <a:spAutoFit/>
          </a:bodyPr>
          <a:lstStyle/>
          <a:p>
            <a:r>
              <a:rPr lang="en-US" sz="4200" baseline="30000" dirty="0">
                <a:solidFill>
                  <a:srgbClr val="E09E19"/>
                </a:solidFill>
                <a:latin typeface="Georgia"/>
                <a:ea typeface="+mj-ea"/>
              </a:rPr>
              <a:t>100 MeV p+</a:t>
            </a:r>
            <a:endParaRPr lang="en-US" baseline="30000" dirty="0"/>
          </a:p>
        </p:txBody>
      </p:sp>
      <p:cxnSp>
        <p:nvCxnSpPr>
          <p:cNvPr id="22" name="Straight Connector 21"/>
          <p:cNvCxnSpPr>
            <a:cxnSpLocks/>
          </p:cNvCxnSpPr>
          <p:nvPr/>
        </p:nvCxnSpPr>
        <p:spPr>
          <a:xfrm flipH="1">
            <a:off x="8625354" y="2747618"/>
            <a:ext cx="443260" cy="2016392"/>
          </a:xfrm>
          <a:prstGeom prst="line">
            <a:avLst/>
          </a:prstGeom>
        </p:spPr>
        <p:style>
          <a:lnRef idx="3">
            <a:schemeClr val="accent6"/>
          </a:lnRef>
          <a:fillRef idx="0">
            <a:schemeClr val="accent6"/>
          </a:fillRef>
          <a:effectRef idx="2">
            <a:schemeClr val="accent6"/>
          </a:effectRef>
          <a:fontRef idx="minor">
            <a:schemeClr val="tx1"/>
          </a:fontRef>
        </p:style>
      </p:cxnSp>
      <p:cxnSp>
        <p:nvCxnSpPr>
          <p:cNvPr id="24" name="Straight Connector 23"/>
          <p:cNvCxnSpPr>
            <a:cxnSpLocks/>
          </p:cNvCxnSpPr>
          <p:nvPr/>
        </p:nvCxnSpPr>
        <p:spPr>
          <a:xfrm flipH="1">
            <a:off x="10670625" y="2698676"/>
            <a:ext cx="548840" cy="2191379"/>
          </a:xfrm>
          <a:prstGeom prst="line">
            <a:avLst/>
          </a:prstGeom>
        </p:spPr>
        <p:style>
          <a:lnRef idx="3">
            <a:schemeClr val="accent6"/>
          </a:lnRef>
          <a:fillRef idx="0">
            <a:schemeClr val="accent6"/>
          </a:fillRef>
          <a:effectRef idx="2">
            <a:schemeClr val="accent6"/>
          </a:effectRef>
          <a:fontRef idx="minor">
            <a:schemeClr val="tx1"/>
          </a:fontRef>
        </p:style>
      </p:cxnSp>
      <p:grpSp>
        <p:nvGrpSpPr>
          <p:cNvPr id="4" name="Group 3">
            <a:extLst>
              <a:ext uri="{FF2B5EF4-FFF2-40B4-BE49-F238E27FC236}">
                <a16:creationId xmlns:a16="http://schemas.microsoft.com/office/drawing/2014/main" id="{4CD459A7-474A-4525-ADD0-8E6EEBD4D52A}"/>
              </a:ext>
            </a:extLst>
          </p:cNvPr>
          <p:cNvGrpSpPr/>
          <p:nvPr/>
        </p:nvGrpSpPr>
        <p:grpSpPr>
          <a:xfrm>
            <a:off x="873231" y="2425618"/>
            <a:ext cx="2432672" cy="3613513"/>
            <a:chOff x="592853" y="2425618"/>
            <a:chExt cx="2432672" cy="3613513"/>
          </a:xfrm>
        </p:grpSpPr>
        <p:pic>
          <p:nvPicPr>
            <p:cNvPr id="17" name="Picture 16"/>
            <p:cNvPicPr>
              <a:picLocks noChangeAspect="1"/>
            </p:cNvPicPr>
            <p:nvPr/>
          </p:nvPicPr>
          <p:blipFill rotWithShape="1">
            <a:blip r:embed="rId6"/>
            <a:srcRect l="17340" r="12443" b="18480"/>
            <a:stretch/>
          </p:blipFill>
          <p:spPr>
            <a:xfrm>
              <a:off x="592853" y="2425618"/>
              <a:ext cx="2334348" cy="3613513"/>
            </a:xfrm>
            <a:prstGeom prst="rect">
              <a:avLst/>
            </a:prstGeom>
          </p:spPr>
        </p:pic>
        <p:sp>
          <p:nvSpPr>
            <p:cNvPr id="27" name="Rectangle 26"/>
            <p:cNvSpPr/>
            <p:nvPr/>
          </p:nvSpPr>
          <p:spPr>
            <a:xfrm>
              <a:off x="1870915" y="5654940"/>
              <a:ext cx="1036861" cy="356610"/>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28" name="Rectangle 27"/>
            <p:cNvSpPr/>
            <p:nvPr/>
          </p:nvSpPr>
          <p:spPr>
            <a:xfrm>
              <a:off x="1801563" y="5654940"/>
              <a:ext cx="1223962" cy="338554"/>
            </a:xfrm>
            <a:prstGeom prst="rect">
              <a:avLst/>
            </a:prstGeom>
          </p:spPr>
          <p:txBody>
            <a:bodyPr wrap="square">
              <a:spAutoFit/>
            </a:bodyPr>
            <a:lstStyle/>
            <a:p>
              <a:pPr algn="ctr">
                <a:spcBef>
                  <a:spcPct val="20000"/>
                </a:spcBef>
                <a:defRPr/>
              </a:pPr>
              <a:r>
                <a:rPr lang="en-US" sz="1600" dirty="0">
                  <a:latin typeface="Lucida Grande"/>
                  <a:cs typeface="Lucida Grande"/>
                </a:rPr>
                <a:t>M. </a:t>
              </a:r>
              <a:r>
                <a:rPr lang="en-US" sz="1600" dirty="0" err="1">
                  <a:latin typeface="Lucida Grande"/>
                  <a:cs typeface="Lucida Grande"/>
                </a:rPr>
                <a:t>Nortier</a:t>
              </a:r>
              <a:endParaRPr lang="en-US" sz="1600" dirty="0">
                <a:latin typeface="Lucida Grande"/>
                <a:cs typeface="Lucida Grande"/>
              </a:endParaRPr>
            </a:p>
          </p:txBody>
        </p:sp>
      </p:grpSp>
      <p:sp>
        <p:nvSpPr>
          <p:cNvPr id="16" name="Rectangle 15">
            <a:extLst>
              <a:ext uri="{FF2B5EF4-FFF2-40B4-BE49-F238E27FC236}">
                <a16:creationId xmlns:a16="http://schemas.microsoft.com/office/drawing/2014/main" id="{1A707655-8863-4F68-BD25-9DBA780F568B}"/>
              </a:ext>
            </a:extLst>
          </p:cNvPr>
          <p:cNvSpPr/>
          <p:nvPr/>
        </p:nvSpPr>
        <p:spPr>
          <a:xfrm>
            <a:off x="9495860" y="5892246"/>
            <a:ext cx="1924693" cy="420628"/>
          </a:xfrm>
          <a:prstGeom prst="rect">
            <a:avLst/>
          </a:prstGeom>
        </p:spPr>
        <p:txBody>
          <a:bodyPr wrap="square">
            <a:spAutoFit/>
          </a:bodyPr>
          <a:lstStyle/>
          <a:p>
            <a:r>
              <a:rPr lang="en-US" sz="3200" baseline="30000" dirty="0">
                <a:solidFill>
                  <a:srgbClr val="E09E19"/>
                </a:solidFill>
                <a:latin typeface="Georgia"/>
                <a:ea typeface="+mj-ea"/>
              </a:rPr>
              <a:t>100 </a:t>
            </a:r>
            <a:r>
              <a:rPr lang="en-US" sz="3200" baseline="30000" dirty="0" err="1">
                <a:solidFill>
                  <a:srgbClr val="E09E19"/>
                </a:solidFill>
                <a:latin typeface="Georgia"/>
                <a:ea typeface="+mj-ea"/>
              </a:rPr>
              <a:t>nA</a:t>
            </a:r>
            <a:r>
              <a:rPr lang="en-US" sz="3200" baseline="30000" dirty="0">
                <a:solidFill>
                  <a:srgbClr val="E09E19"/>
                </a:solidFill>
                <a:latin typeface="Georgia"/>
                <a:ea typeface="+mj-ea"/>
              </a:rPr>
              <a:t> @ 3 </a:t>
            </a:r>
            <a:r>
              <a:rPr lang="en-US" sz="3200" baseline="30000" dirty="0" err="1">
                <a:solidFill>
                  <a:srgbClr val="E09E19"/>
                </a:solidFill>
                <a:latin typeface="Georgia"/>
                <a:ea typeface="+mj-ea"/>
              </a:rPr>
              <a:t>hr</a:t>
            </a:r>
            <a:endParaRPr lang="en-US" sz="1200" baseline="30000" dirty="0"/>
          </a:p>
        </p:txBody>
      </p:sp>
    </p:spTree>
    <p:extLst>
      <p:ext uri="{BB962C8B-B14F-4D97-AF65-F5344CB8AC3E}">
        <p14:creationId xmlns:p14="http://schemas.microsoft.com/office/powerpoint/2010/main" val="39924458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3DFFE7C-5E3E-4034-B757-569DF8EFD5EF}"/>
              </a:ext>
            </a:extLst>
          </p:cNvPr>
          <p:cNvPicPr>
            <a:picLocks noChangeAspect="1"/>
          </p:cNvPicPr>
          <p:nvPr/>
        </p:nvPicPr>
        <p:blipFill>
          <a:blip r:embed="rId3"/>
          <a:stretch>
            <a:fillRect/>
          </a:stretch>
        </p:blipFill>
        <p:spPr>
          <a:xfrm>
            <a:off x="1048894" y="914400"/>
            <a:ext cx="4282518" cy="3474720"/>
          </a:xfrm>
          <a:prstGeom prst="rect">
            <a:avLst/>
          </a:prstGeom>
        </p:spPr>
      </p:pic>
      <p:sp>
        <p:nvSpPr>
          <p:cNvPr id="6" name="Rectangle 5">
            <a:extLst>
              <a:ext uri="{FF2B5EF4-FFF2-40B4-BE49-F238E27FC236}">
                <a16:creationId xmlns:a16="http://schemas.microsoft.com/office/drawing/2014/main" id="{A3AC2BAD-97F3-4BEE-92F8-B6FF8DB33FFF}"/>
              </a:ext>
            </a:extLst>
          </p:cNvPr>
          <p:cNvSpPr/>
          <p:nvPr/>
        </p:nvSpPr>
        <p:spPr>
          <a:xfrm>
            <a:off x="991760" y="5355859"/>
            <a:ext cx="4396786" cy="738664"/>
          </a:xfrm>
          <a:prstGeom prst="rect">
            <a:avLst/>
          </a:prstGeom>
          <a:ln w="28575">
            <a:solidFill>
              <a:schemeClr val="tx1"/>
            </a:solidFill>
          </a:ln>
        </p:spPr>
        <p:txBody>
          <a:bodyPr wrap="square">
            <a:spAutoFit/>
          </a:bodyPr>
          <a:lstStyle/>
          <a:p>
            <a:pPr algn="ctr"/>
            <a:r>
              <a:rPr lang="en-US" sz="1400" b="1" i="1" dirty="0">
                <a:latin typeface="Lucida Grande"/>
              </a:rPr>
              <a:t>A.S. Voyles et al., “Excitation functions for (</a:t>
            </a:r>
            <a:r>
              <a:rPr lang="en-US" sz="1400" b="1" i="1" dirty="0" err="1">
                <a:latin typeface="Lucida Grande"/>
              </a:rPr>
              <a:t>p,x</a:t>
            </a:r>
            <a:r>
              <a:rPr lang="en-US" sz="1400" b="1" i="1" dirty="0">
                <a:latin typeface="Lucida Grande"/>
              </a:rPr>
              <a:t>) reactions of niobium in the energy range of E</a:t>
            </a:r>
            <a:r>
              <a:rPr lang="en-US" sz="1400" b="1" i="1" baseline="-25000" dirty="0">
                <a:latin typeface="Lucida Grande"/>
              </a:rPr>
              <a:t>p</a:t>
            </a:r>
            <a:r>
              <a:rPr lang="en-US" sz="1400" b="1" i="1" dirty="0">
                <a:latin typeface="Lucida Grande"/>
              </a:rPr>
              <a:t> = 40–90 MeV”, NIM B (Accepted, In Press, 2018)</a:t>
            </a:r>
          </a:p>
        </p:txBody>
      </p:sp>
      <p:pic>
        <p:nvPicPr>
          <p:cNvPr id="9" name="Picture 8">
            <a:extLst>
              <a:ext uri="{FF2B5EF4-FFF2-40B4-BE49-F238E27FC236}">
                <a16:creationId xmlns:a16="http://schemas.microsoft.com/office/drawing/2014/main" id="{6DC2E089-EFE4-47DA-85B9-6DE255A1EEC6}"/>
              </a:ext>
            </a:extLst>
          </p:cNvPr>
          <p:cNvPicPr>
            <a:picLocks noChangeAspect="1"/>
          </p:cNvPicPr>
          <p:nvPr/>
        </p:nvPicPr>
        <p:blipFill>
          <a:blip r:embed="rId4"/>
          <a:stretch>
            <a:fillRect/>
          </a:stretch>
        </p:blipFill>
        <p:spPr>
          <a:xfrm>
            <a:off x="6227875" y="914093"/>
            <a:ext cx="4291240" cy="3447733"/>
          </a:xfrm>
          <a:prstGeom prst="rect">
            <a:avLst/>
          </a:prstGeom>
        </p:spPr>
      </p:pic>
      <p:sp>
        <p:nvSpPr>
          <p:cNvPr id="12" name="Rectangle 11">
            <a:extLst>
              <a:ext uri="{FF2B5EF4-FFF2-40B4-BE49-F238E27FC236}">
                <a16:creationId xmlns:a16="http://schemas.microsoft.com/office/drawing/2014/main" id="{649F8E45-7DD7-4E31-8B9C-8EC0E8F6746D}"/>
              </a:ext>
            </a:extLst>
          </p:cNvPr>
          <p:cNvSpPr/>
          <p:nvPr/>
        </p:nvSpPr>
        <p:spPr>
          <a:xfrm>
            <a:off x="991760" y="4376240"/>
            <a:ext cx="4396792" cy="666563"/>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ysClr val="windowText" lastClr="000000"/>
                </a:solidFill>
                <a:latin typeface="Lucida Grande"/>
              </a:rPr>
              <a:t>Measurements of 38 cross-sections for </a:t>
            </a:r>
            <a:r>
              <a:rPr lang="en-US" sz="2000" b="1" baseline="30000" dirty="0">
                <a:solidFill>
                  <a:sysClr val="windowText" lastClr="000000"/>
                </a:solidFill>
                <a:latin typeface="Lucida Grande"/>
              </a:rPr>
              <a:t>93</a:t>
            </a:r>
            <a:r>
              <a:rPr lang="en-US" sz="2000" b="1" dirty="0">
                <a:solidFill>
                  <a:sysClr val="windowText" lastClr="000000"/>
                </a:solidFill>
                <a:latin typeface="Lucida Grande"/>
              </a:rPr>
              <a:t>Nb(</a:t>
            </a:r>
            <a:r>
              <a:rPr lang="en-US" sz="2000" b="1" dirty="0" err="1">
                <a:solidFill>
                  <a:sysClr val="windowText" lastClr="000000"/>
                </a:solidFill>
                <a:latin typeface="Lucida Grande"/>
              </a:rPr>
              <a:t>p,x</a:t>
            </a:r>
            <a:r>
              <a:rPr lang="en-US" sz="2000" b="1" dirty="0">
                <a:solidFill>
                  <a:sysClr val="windowText" lastClr="000000"/>
                </a:solidFill>
                <a:latin typeface="Lucida Grande"/>
              </a:rPr>
              <a:t>) and </a:t>
            </a:r>
            <a:r>
              <a:rPr lang="en-US" sz="2000" b="1" baseline="30000" dirty="0" err="1">
                <a:solidFill>
                  <a:sysClr val="windowText" lastClr="000000"/>
                </a:solidFill>
                <a:latin typeface="Lucida Grande"/>
              </a:rPr>
              <a:t>nat</a:t>
            </a:r>
            <a:r>
              <a:rPr lang="en-US" sz="2000" b="1" dirty="0" err="1">
                <a:solidFill>
                  <a:sysClr val="windowText" lastClr="000000"/>
                </a:solidFill>
                <a:latin typeface="Lucida Grande"/>
              </a:rPr>
              <a:t>Cu</a:t>
            </a:r>
            <a:r>
              <a:rPr lang="en-US" sz="2000" b="1" dirty="0">
                <a:solidFill>
                  <a:sysClr val="windowText" lastClr="000000"/>
                </a:solidFill>
                <a:latin typeface="Lucida Grande"/>
              </a:rPr>
              <a:t>(</a:t>
            </a:r>
            <a:r>
              <a:rPr lang="en-US" sz="2000" b="1" dirty="0" err="1">
                <a:solidFill>
                  <a:sysClr val="windowText" lastClr="000000"/>
                </a:solidFill>
                <a:latin typeface="Lucida Grande"/>
              </a:rPr>
              <a:t>p,x</a:t>
            </a:r>
            <a:r>
              <a:rPr lang="en-US" sz="2000" b="1" dirty="0">
                <a:solidFill>
                  <a:sysClr val="windowText" lastClr="000000"/>
                </a:solidFill>
                <a:latin typeface="Lucida Grande"/>
              </a:rPr>
              <a:t>)</a:t>
            </a:r>
          </a:p>
        </p:txBody>
      </p:sp>
      <p:sp>
        <p:nvSpPr>
          <p:cNvPr id="2" name="Title 1">
            <a:extLst>
              <a:ext uri="{FF2B5EF4-FFF2-40B4-BE49-F238E27FC236}">
                <a16:creationId xmlns:a16="http://schemas.microsoft.com/office/drawing/2014/main" id="{85B64020-9477-48D9-99DA-955352C55E03}"/>
              </a:ext>
            </a:extLst>
          </p:cNvPr>
          <p:cNvSpPr>
            <a:spLocks noGrp="1"/>
          </p:cNvSpPr>
          <p:nvPr>
            <p:ph type="title"/>
          </p:nvPr>
        </p:nvSpPr>
        <p:spPr/>
        <p:txBody>
          <a:bodyPr>
            <a:noAutofit/>
          </a:bodyPr>
          <a:lstStyle/>
          <a:p>
            <a:r>
              <a:rPr lang="en-US" sz="3600" dirty="0"/>
              <a:t>Measurements @ LANL – </a:t>
            </a:r>
            <a:r>
              <a:rPr lang="en-US" sz="3600" dirty="0" err="1"/>
              <a:t>Nb</a:t>
            </a:r>
            <a:r>
              <a:rPr lang="en-US" sz="3600" dirty="0"/>
              <a:t>(</a:t>
            </a:r>
            <a:r>
              <a:rPr lang="en-US" sz="3600" dirty="0" err="1"/>
              <a:t>p,x</a:t>
            </a:r>
            <a:r>
              <a:rPr lang="en-US" sz="3600" dirty="0"/>
              <a:t>) </a:t>
            </a:r>
          </a:p>
        </p:txBody>
      </p:sp>
      <p:graphicFrame>
        <p:nvGraphicFramePr>
          <p:cNvPr id="10" name="Table 9">
            <a:extLst>
              <a:ext uri="{FF2B5EF4-FFF2-40B4-BE49-F238E27FC236}">
                <a16:creationId xmlns:a16="http://schemas.microsoft.com/office/drawing/2014/main" id="{F74F124E-87EA-4254-B51B-7021F15E0B38}"/>
              </a:ext>
            </a:extLst>
          </p:cNvPr>
          <p:cNvGraphicFramePr>
            <a:graphicFrameLocks noGrp="1"/>
          </p:cNvGraphicFramePr>
          <p:nvPr>
            <p:extLst>
              <p:ext uri="{D42A27DB-BD31-4B8C-83A1-F6EECF244321}">
                <p14:modId xmlns:p14="http://schemas.microsoft.com/office/powerpoint/2010/main" val="2577338385"/>
              </p:ext>
            </p:extLst>
          </p:nvPr>
        </p:nvGraphicFramePr>
        <p:xfrm>
          <a:off x="6311957" y="4333036"/>
          <a:ext cx="4207158" cy="2525180"/>
        </p:xfrm>
        <a:graphic>
          <a:graphicData uri="http://schemas.openxmlformats.org/drawingml/2006/table">
            <a:tbl>
              <a:tblPr firstRow="1" bandRow="1">
                <a:tableStyleId>{5C22544A-7EE6-4342-B048-85BDC9FD1C3A}</a:tableStyleId>
              </a:tblPr>
              <a:tblGrid>
                <a:gridCol w="467462">
                  <a:extLst>
                    <a:ext uri="{9D8B030D-6E8A-4147-A177-3AD203B41FA5}">
                      <a16:colId xmlns:a16="http://schemas.microsoft.com/office/drawing/2014/main" val="1547523735"/>
                    </a:ext>
                  </a:extLst>
                </a:gridCol>
                <a:gridCol w="467462">
                  <a:extLst>
                    <a:ext uri="{9D8B030D-6E8A-4147-A177-3AD203B41FA5}">
                      <a16:colId xmlns:a16="http://schemas.microsoft.com/office/drawing/2014/main" val="191283330"/>
                    </a:ext>
                  </a:extLst>
                </a:gridCol>
                <a:gridCol w="467462">
                  <a:extLst>
                    <a:ext uri="{9D8B030D-6E8A-4147-A177-3AD203B41FA5}">
                      <a16:colId xmlns:a16="http://schemas.microsoft.com/office/drawing/2014/main" val="2152338100"/>
                    </a:ext>
                  </a:extLst>
                </a:gridCol>
                <a:gridCol w="467462">
                  <a:extLst>
                    <a:ext uri="{9D8B030D-6E8A-4147-A177-3AD203B41FA5}">
                      <a16:colId xmlns:a16="http://schemas.microsoft.com/office/drawing/2014/main" val="4112824385"/>
                    </a:ext>
                  </a:extLst>
                </a:gridCol>
                <a:gridCol w="467462">
                  <a:extLst>
                    <a:ext uri="{9D8B030D-6E8A-4147-A177-3AD203B41FA5}">
                      <a16:colId xmlns:a16="http://schemas.microsoft.com/office/drawing/2014/main" val="3658254916"/>
                    </a:ext>
                  </a:extLst>
                </a:gridCol>
                <a:gridCol w="467462">
                  <a:extLst>
                    <a:ext uri="{9D8B030D-6E8A-4147-A177-3AD203B41FA5}">
                      <a16:colId xmlns:a16="http://schemas.microsoft.com/office/drawing/2014/main" val="865742889"/>
                    </a:ext>
                  </a:extLst>
                </a:gridCol>
                <a:gridCol w="506946">
                  <a:extLst>
                    <a:ext uri="{9D8B030D-6E8A-4147-A177-3AD203B41FA5}">
                      <a16:colId xmlns:a16="http://schemas.microsoft.com/office/drawing/2014/main" val="487223808"/>
                    </a:ext>
                  </a:extLst>
                </a:gridCol>
                <a:gridCol w="427978">
                  <a:extLst>
                    <a:ext uri="{9D8B030D-6E8A-4147-A177-3AD203B41FA5}">
                      <a16:colId xmlns:a16="http://schemas.microsoft.com/office/drawing/2014/main" val="53905698"/>
                    </a:ext>
                  </a:extLst>
                </a:gridCol>
                <a:gridCol w="467462">
                  <a:extLst>
                    <a:ext uri="{9D8B030D-6E8A-4147-A177-3AD203B41FA5}">
                      <a16:colId xmlns:a16="http://schemas.microsoft.com/office/drawing/2014/main" val="1479509528"/>
                    </a:ext>
                  </a:extLst>
                </a:gridCol>
              </a:tblGrid>
              <a:tr h="489025">
                <a:tc>
                  <a:txBody>
                    <a:bodyPr/>
                    <a:lstStyle/>
                    <a:p>
                      <a:pPr algn="ctr"/>
                      <a:r>
                        <a:rPr lang="el-GR" sz="1100" b="0" dirty="0">
                          <a:solidFill>
                            <a:schemeClr val="tx1"/>
                          </a:solidFill>
                        </a:rPr>
                        <a:t>ε</a:t>
                      </a:r>
                      <a:r>
                        <a:rPr lang="en-US" sz="1100" b="0" dirty="0">
                          <a:solidFill>
                            <a:schemeClr val="tx1"/>
                          </a:solidFill>
                        </a:rPr>
                        <a:t>+</a:t>
                      </a:r>
                      <a:r>
                        <a:rPr lang="el-GR" sz="1100" b="0" dirty="0">
                          <a:solidFill>
                            <a:schemeClr val="tx1"/>
                          </a:solidFill>
                        </a:rPr>
                        <a:t>β</a:t>
                      </a:r>
                      <a:r>
                        <a:rPr lang="en-US" sz="1100" b="0" baseline="30000" dirty="0">
                          <a:solidFill>
                            <a:schemeClr val="tx1"/>
                          </a:solidFill>
                        </a:rPr>
                        <a:t>+</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90</a:t>
                      </a:r>
                      <a:r>
                        <a:rPr lang="en-US" sz="1100" b="0" dirty="0">
                          <a:solidFill>
                            <a:schemeClr val="tx1"/>
                          </a:solidFill>
                        </a:rPr>
                        <a:t>Mo</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93m</a:t>
                      </a:r>
                      <a:r>
                        <a:rPr lang="en-US" sz="1100" b="0" dirty="0">
                          <a:solidFill>
                            <a:schemeClr val="tx1"/>
                          </a:solidFill>
                        </a:rPr>
                        <a:t>Mo</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r>
                        <a:rPr lang="en-US" sz="1100" b="0" baseline="30000" dirty="0">
                          <a:solidFill>
                            <a:schemeClr val="bg1"/>
                          </a:solidFill>
                        </a:rPr>
                        <a:t>94</a:t>
                      </a:r>
                      <a:r>
                        <a:rPr lang="en-US" sz="1100" b="0" dirty="0">
                          <a:solidFill>
                            <a:schemeClr val="bg1"/>
                          </a:solidFill>
                        </a:rPr>
                        <a:t>Mo</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61576714"/>
                  </a:ext>
                </a:extLst>
              </a:tr>
              <a:tr h="407231">
                <a:tc>
                  <a:txBody>
                    <a:bodyPr/>
                    <a:lstStyle/>
                    <a:p>
                      <a:pPr algn="ctr"/>
                      <a:r>
                        <a:rPr lang="en-US" sz="1100" b="0" dirty="0">
                          <a:solidFill>
                            <a:schemeClr val="tx1"/>
                          </a:solidFill>
                        </a:rPr>
                        <a:t>IT</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a:solidFill>
                            <a:schemeClr val="tx1"/>
                          </a:solidFill>
                        </a:rPr>
                        <a:t>89m</a:t>
                      </a:r>
                      <a:r>
                        <a:rPr lang="en-US" sz="1100" b="0">
                          <a:solidFill>
                            <a:schemeClr val="tx1"/>
                          </a:solidFill>
                        </a:rPr>
                        <a:t>Nb</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a:solidFill>
                            <a:schemeClr val="tx1"/>
                          </a:solidFill>
                        </a:rPr>
                        <a:t>89</a:t>
                      </a:r>
                      <a:r>
                        <a:rPr lang="en-US" sz="1100" b="0">
                          <a:solidFill>
                            <a:schemeClr val="tx1"/>
                          </a:solidFill>
                        </a:rPr>
                        <a:t>Nb</a:t>
                      </a: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90</a:t>
                      </a:r>
                      <a:r>
                        <a:rPr lang="en-US" sz="1100" b="0" dirty="0">
                          <a:solidFill>
                            <a:schemeClr val="tx1"/>
                          </a:solidFill>
                        </a:rPr>
                        <a:t>Nb</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91m</a:t>
                      </a:r>
                      <a:r>
                        <a:rPr lang="en-US" sz="1100" b="0" dirty="0">
                          <a:solidFill>
                            <a:schemeClr val="tx1"/>
                          </a:solidFill>
                        </a:rPr>
                        <a:t>Nb</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92m</a:t>
                      </a:r>
                      <a:r>
                        <a:rPr lang="en-US" sz="1100" b="0" dirty="0">
                          <a:solidFill>
                            <a:schemeClr val="tx1"/>
                          </a:solidFill>
                        </a:rPr>
                        <a:t>Nb</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r>
                        <a:rPr lang="en-US" sz="1100" b="0" baseline="30000" dirty="0">
                          <a:solidFill>
                            <a:schemeClr val="bg1"/>
                          </a:solidFill>
                        </a:rPr>
                        <a:t>93</a:t>
                      </a:r>
                      <a:r>
                        <a:rPr lang="en-US" sz="1100" b="0" dirty="0">
                          <a:solidFill>
                            <a:schemeClr val="bg1"/>
                          </a:solidFill>
                        </a:rPr>
                        <a:t>Nb</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815782693"/>
                  </a:ext>
                </a:extLst>
              </a:tr>
              <a:tr h="407231">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86</a:t>
                      </a:r>
                      <a:r>
                        <a:rPr lang="en-US" sz="1100" b="0" dirty="0">
                          <a:solidFill>
                            <a:schemeClr val="tx1"/>
                          </a:solidFill>
                        </a:rPr>
                        <a:t>Zr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87</a:t>
                      </a:r>
                      <a:r>
                        <a:rPr lang="en-US" sz="1100" b="0" dirty="0">
                          <a:solidFill>
                            <a:schemeClr val="tx1"/>
                          </a:solidFill>
                        </a:rPr>
                        <a:t>Zr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88</a:t>
                      </a:r>
                      <a:r>
                        <a:rPr lang="en-US" sz="1100" b="0" dirty="0">
                          <a:solidFill>
                            <a:schemeClr val="tx1"/>
                          </a:solidFill>
                        </a:rPr>
                        <a:t>Zr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89</a:t>
                      </a:r>
                      <a:r>
                        <a:rPr lang="en-US" sz="1100" b="0" dirty="0">
                          <a:solidFill>
                            <a:schemeClr val="tx1"/>
                          </a:solidFill>
                        </a:rPr>
                        <a:t>Zr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410965369"/>
                  </a:ext>
                </a:extLst>
              </a:tr>
              <a:tr h="407231">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85m</a:t>
                      </a:r>
                      <a:r>
                        <a:rPr lang="en-US" sz="1100" b="0" dirty="0">
                          <a:solidFill>
                            <a:schemeClr val="tx1"/>
                          </a:solidFill>
                        </a:rPr>
                        <a:t>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85</a:t>
                      </a:r>
                      <a:r>
                        <a:rPr lang="en-US" sz="1100" b="0" dirty="0">
                          <a:solidFill>
                            <a:schemeClr val="tx1"/>
                          </a:solidFill>
                        </a:rPr>
                        <a:t>Y</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a:solidFill>
                            <a:schemeClr val="tx1"/>
                          </a:solidFill>
                        </a:rPr>
                        <a:t>86</a:t>
                      </a:r>
                      <a:r>
                        <a:rPr lang="en-US" sz="1100" b="0">
                          <a:solidFill>
                            <a:schemeClr val="tx1"/>
                          </a:solidFill>
                        </a:rPr>
                        <a:t>Y</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87m</a:t>
                      </a:r>
                      <a:r>
                        <a:rPr lang="en-US" sz="1100" b="0" dirty="0">
                          <a:solidFill>
                            <a:schemeClr val="tx1"/>
                          </a:solidFill>
                        </a:rPr>
                        <a:t>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87</a:t>
                      </a:r>
                      <a:r>
                        <a:rPr lang="en-US" sz="1100" b="0" dirty="0">
                          <a:solidFill>
                            <a:schemeClr val="tx1"/>
                          </a:solidFill>
                        </a:rPr>
                        <a:t>Y</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51000">
                          <a:schemeClr val="accent5"/>
                        </a:gs>
                        <a:gs pos="50000">
                          <a:srgbClr val="FFC000"/>
                        </a:gs>
                        <a:gs pos="0">
                          <a:srgbClr val="FFC000"/>
                        </a:gs>
                        <a:gs pos="100000">
                          <a:schemeClr val="accent5"/>
                        </a:gs>
                      </a:gsLst>
                      <a:lin ang="2700000" scaled="1"/>
                      <a:tileRect/>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88</a:t>
                      </a:r>
                      <a:r>
                        <a:rPr lang="en-US" sz="1100" b="0" dirty="0">
                          <a:solidFill>
                            <a:schemeClr val="tx1"/>
                          </a:solidFill>
                        </a:rPr>
                        <a:t>Y</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88530110"/>
                  </a:ext>
                </a:extLst>
              </a:tr>
              <a:tr h="407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a:solidFill>
                            <a:schemeClr val="tx1"/>
                          </a:solidFill>
                        </a:rPr>
                        <a:t>83</a:t>
                      </a:r>
                      <a:r>
                        <a:rPr lang="en-US" sz="1100" b="0">
                          <a:solidFill>
                            <a:schemeClr val="tx1"/>
                          </a:solidFill>
                        </a:rPr>
                        <a:t>Sr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a:solidFill>
                          <a:schemeClr val="tx1"/>
                        </a:solidFill>
                      </a:endParaRP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a:solidFill>
                            <a:schemeClr val="tx1"/>
                          </a:solidFill>
                        </a:rPr>
                        <a:t>85m</a:t>
                      </a:r>
                      <a:r>
                        <a:rPr lang="en-US" sz="1100" b="0">
                          <a:solidFill>
                            <a:schemeClr val="tx1"/>
                          </a:solidFill>
                        </a:rPr>
                        <a:t>Sr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214187527"/>
                  </a:ext>
                </a:extLst>
              </a:tr>
              <a:tr h="407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82m</a:t>
                      </a:r>
                      <a:r>
                        <a:rPr lang="en-US" sz="1100" b="0" dirty="0">
                          <a:solidFill>
                            <a:schemeClr val="tx1"/>
                          </a:solidFill>
                        </a:rPr>
                        <a:t>Rb</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51000">
                          <a:schemeClr val="accent5"/>
                        </a:gs>
                        <a:gs pos="50000">
                          <a:srgbClr val="FFC000"/>
                        </a:gs>
                        <a:gs pos="0">
                          <a:srgbClr val="FFC000"/>
                        </a:gs>
                        <a:gs pos="100000">
                          <a:schemeClr val="accent5"/>
                        </a:gs>
                      </a:gsLst>
                      <a:lin ang="2700000" scaled="1"/>
                      <a:tileRect/>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dirty="0"/>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l-GR" sz="1100" b="0" dirty="0">
                          <a:solidFill>
                            <a:schemeClr val="tx1"/>
                          </a:solidFill>
                        </a:rPr>
                        <a:t>β</a:t>
                      </a:r>
                      <a:r>
                        <a:rPr lang="en-US" sz="1100" b="0" baseline="30000" dirty="0">
                          <a:solidFill>
                            <a:schemeClr val="tx1"/>
                          </a:solidFill>
                        </a:rPr>
                        <a:t>-</a:t>
                      </a: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937427601"/>
                  </a:ext>
                </a:extLst>
              </a:tr>
            </a:tbl>
          </a:graphicData>
        </a:graphic>
      </p:graphicFrame>
      <p:sp>
        <p:nvSpPr>
          <p:cNvPr id="11" name="Arrow: Down 10">
            <a:extLst>
              <a:ext uri="{FF2B5EF4-FFF2-40B4-BE49-F238E27FC236}">
                <a16:creationId xmlns:a16="http://schemas.microsoft.com/office/drawing/2014/main" id="{126E0685-F56B-4613-B6FF-EBDEEE33253F}"/>
              </a:ext>
            </a:extLst>
          </p:cNvPr>
          <p:cNvSpPr/>
          <p:nvPr/>
        </p:nvSpPr>
        <p:spPr>
          <a:xfrm rot="10800000">
            <a:off x="9672550" y="4502643"/>
            <a:ext cx="314325" cy="361220"/>
          </a:xfrm>
          <a:prstGeom prst="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880E2BC-8CDD-4363-9720-9C168C81B6C5}"/>
              </a:ext>
            </a:extLst>
          </p:cNvPr>
          <p:cNvSpPr/>
          <p:nvPr/>
        </p:nvSpPr>
        <p:spPr>
          <a:xfrm>
            <a:off x="9986873" y="4539823"/>
            <a:ext cx="681128" cy="379591"/>
          </a:xfrm>
          <a:prstGeom prst="rect">
            <a:avLst/>
          </a:prstGeom>
          <a:solidFill>
            <a:srgbClr val="FFFF00"/>
          </a:solidFill>
          <a:ln>
            <a:solidFill>
              <a:srgbClr val="2D637F"/>
            </a:solidFill>
          </a:ln>
        </p:spPr>
        <p:txBody>
          <a:bodyPr wrap="square">
            <a:spAutoFit/>
          </a:bodyPr>
          <a:lstStyle/>
          <a:p>
            <a:pPr algn="ctr"/>
            <a:r>
              <a:rPr lang="en-US" sz="1400" b="1" baseline="30000" dirty="0">
                <a:latin typeface="Georgia"/>
              </a:rPr>
              <a:t>100 MeV p+</a:t>
            </a:r>
            <a:endParaRPr lang="en-US" sz="1400" b="1" baseline="30000" dirty="0"/>
          </a:p>
        </p:txBody>
      </p:sp>
    </p:spTree>
    <p:extLst>
      <p:ext uri="{BB962C8B-B14F-4D97-AF65-F5344CB8AC3E}">
        <p14:creationId xmlns:p14="http://schemas.microsoft.com/office/powerpoint/2010/main" val="21283452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9A68C-C5A1-4854-B1DB-70A8777978FD}"/>
              </a:ext>
            </a:extLst>
          </p:cNvPr>
          <p:cNvPicPr>
            <a:picLocks noChangeAspect="1"/>
          </p:cNvPicPr>
          <p:nvPr/>
        </p:nvPicPr>
        <p:blipFill>
          <a:blip r:embed="rId3"/>
          <a:stretch>
            <a:fillRect/>
          </a:stretch>
        </p:blipFill>
        <p:spPr>
          <a:xfrm>
            <a:off x="1376625" y="1083365"/>
            <a:ext cx="6130662" cy="4963478"/>
          </a:xfrm>
          <a:prstGeom prst="rect">
            <a:avLst/>
          </a:prstGeom>
        </p:spPr>
      </p:pic>
      <p:sp>
        <p:nvSpPr>
          <p:cNvPr id="7" name="Rectangle 6">
            <a:extLst>
              <a:ext uri="{FF2B5EF4-FFF2-40B4-BE49-F238E27FC236}">
                <a16:creationId xmlns:a16="http://schemas.microsoft.com/office/drawing/2014/main" id="{D9E0CF5F-C7D7-429B-B5B7-F8D899CDDC56}"/>
              </a:ext>
            </a:extLst>
          </p:cNvPr>
          <p:cNvSpPr/>
          <p:nvPr/>
        </p:nvSpPr>
        <p:spPr>
          <a:xfrm>
            <a:off x="8438577" y="1319988"/>
            <a:ext cx="2376798" cy="1771091"/>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ysClr val="windowText" lastClr="000000"/>
                </a:solidFill>
              </a:rPr>
              <a:t>5 independent measurements of isomer-to-ground state ratios</a:t>
            </a:r>
          </a:p>
        </p:txBody>
      </p:sp>
      <p:sp>
        <p:nvSpPr>
          <p:cNvPr id="9" name="Rectangle 8">
            <a:extLst>
              <a:ext uri="{FF2B5EF4-FFF2-40B4-BE49-F238E27FC236}">
                <a16:creationId xmlns:a16="http://schemas.microsoft.com/office/drawing/2014/main" id="{87CFE146-6C12-4025-8C4B-6919B0DD4439}"/>
              </a:ext>
            </a:extLst>
          </p:cNvPr>
          <p:cNvSpPr/>
          <p:nvPr/>
        </p:nvSpPr>
        <p:spPr>
          <a:xfrm>
            <a:off x="8980303" y="5267755"/>
            <a:ext cx="1293359" cy="328633"/>
          </a:xfrm>
          <a:prstGeom prst="rect">
            <a:avLst/>
          </a:prstGeom>
          <a:solidFill>
            <a:schemeClr val="tx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Lucida Grande"/>
              </a:rPr>
              <a:t>A. Lewis</a:t>
            </a:r>
          </a:p>
        </p:txBody>
      </p:sp>
      <p:sp>
        <p:nvSpPr>
          <p:cNvPr id="3" name="Title 2">
            <a:extLst>
              <a:ext uri="{FF2B5EF4-FFF2-40B4-BE49-F238E27FC236}">
                <a16:creationId xmlns:a16="http://schemas.microsoft.com/office/drawing/2014/main" id="{B4378E4C-E784-43D7-A521-116BFA4C4BF6}"/>
              </a:ext>
            </a:extLst>
          </p:cNvPr>
          <p:cNvSpPr>
            <a:spLocks noGrp="1"/>
          </p:cNvSpPr>
          <p:nvPr>
            <p:ph type="title"/>
          </p:nvPr>
        </p:nvSpPr>
        <p:spPr/>
        <p:txBody>
          <a:bodyPr>
            <a:noAutofit/>
          </a:bodyPr>
          <a:lstStyle/>
          <a:p>
            <a:r>
              <a:rPr lang="en-US" sz="3600" dirty="0"/>
              <a:t>Measurements @ LANL – </a:t>
            </a:r>
            <a:r>
              <a:rPr lang="en-US" sz="3600" dirty="0" err="1"/>
              <a:t>Nb</a:t>
            </a:r>
            <a:r>
              <a:rPr lang="en-US" sz="3600" dirty="0"/>
              <a:t>(</a:t>
            </a:r>
            <a:r>
              <a:rPr lang="en-US" sz="3600" dirty="0" err="1"/>
              <a:t>p,x</a:t>
            </a:r>
            <a:r>
              <a:rPr lang="en-US" sz="3600" dirty="0"/>
              <a:t>) </a:t>
            </a:r>
            <a:endParaRPr lang="en-US" sz="3200" dirty="0"/>
          </a:p>
        </p:txBody>
      </p:sp>
      <p:pic>
        <p:nvPicPr>
          <p:cNvPr id="5" name="Picture 4">
            <a:extLst>
              <a:ext uri="{FF2B5EF4-FFF2-40B4-BE49-F238E27FC236}">
                <a16:creationId xmlns:a16="http://schemas.microsoft.com/office/drawing/2014/main" id="{272FE7FB-02FE-44DC-9492-064B745F128F}"/>
              </a:ext>
            </a:extLst>
          </p:cNvPr>
          <p:cNvPicPr>
            <a:picLocks noChangeAspect="1"/>
          </p:cNvPicPr>
          <p:nvPr/>
        </p:nvPicPr>
        <p:blipFill>
          <a:blip r:embed="rId4"/>
          <a:stretch>
            <a:fillRect/>
          </a:stretch>
        </p:blipFill>
        <p:spPr>
          <a:xfrm>
            <a:off x="8825611" y="3496664"/>
            <a:ext cx="1602736" cy="1771091"/>
          </a:xfrm>
          <a:prstGeom prst="rect">
            <a:avLst/>
          </a:prstGeom>
        </p:spPr>
      </p:pic>
      <p:sp>
        <p:nvSpPr>
          <p:cNvPr id="10" name="TextBox 9">
            <a:extLst>
              <a:ext uri="{FF2B5EF4-FFF2-40B4-BE49-F238E27FC236}">
                <a16:creationId xmlns:a16="http://schemas.microsoft.com/office/drawing/2014/main" id="{33DB3680-81C1-4C12-89C6-6D13C2594303}"/>
              </a:ext>
            </a:extLst>
          </p:cNvPr>
          <p:cNvSpPr txBox="1"/>
          <p:nvPr/>
        </p:nvSpPr>
        <p:spPr>
          <a:xfrm>
            <a:off x="6495296" y="6411628"/>
            <a:ext cx="2305952" cy="307777"/>
          </a:xfrm>
          <a:prstGeom prst="rect">
            <a:avLst/>
          </a:prstGeom>
          <a:noFill/>
        </p:spPr>
        <p:txBody>
          <a:bodyPr wrap="none" rtlCol="0">
            <a:spAutoFit/>
          </a:bodyPr>
          <a:lstStyle/>
          <a:p>
            <a:r>
              <a:rPr lang="en-US" sz="1400" dirty="0">
                <a:solidFill>
                  <a:schemeClr val="bg1"/>
                </a:solidFill>
              </a:rPr>
              <a:t>[1] A.S. Voyles, NIM B  (2018)</a:t>
            </a:r>
          </a:p>
        </p:txBody>
      </p:sp>
    </p:spTree>
    <p:extLst>
      <p:ext uri="{BB962C8B-B14F-4D97-AF65-F5344CB8AC3E}">
        <p14:creationId xmlns:p14="http://schemas.microsoft.com/office/powerpoint/2010/main" val="17780064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496" y="1607636"/>
            <a:ext cx="10351008" cy="1150353"/>
          </a:xfrm>
        </p:spPr>
        <p:txBody>
          <a:bodyPr>
            <a:normAutofit fontScale="90000"/>
          </a:bodyPr>
          <a:lstStyle/>
          <a:p>
            <a:pPr algn="ctr"/>
            <a:r>
              <a:rPr lang="en-US" sz="4400" b="0" dirty="0"/>
              <a:t>Alternative (n,x) Production Capabilities at the 88-Inch Cyclotron</a:t>
            </a:r>
            <a:endParaRPr lang="en-US" b="0"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2006600" y="3070987"/>
            <a:ext cx="7766050" cy="1150353"/>
          </a:xfrm>
          <a:prstGeom prst="rect">
            <a:avLst/>
          </a:prstGeom>
        </p:spPr>
        <p:txBody>
          <a:bodyPr vert="horz" lIns="91440" tIns="45720" rIns="91440" bIns="45720" rtlCol="0" anchor="ctr">
            <a:normAutofit fontScale="975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16629652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914400"/>
          </a:xfrm>
        </p:spPr>
        <p:txBody>
          <a:bodyPr>
            <a:noAutofit/>
          </a:bodyPr>
          <a:lstStyle/>
          <a:p>
            <a:pPr algn="ctr"/>
            <a:r>
              <a:rPr lang="en-US" sz="2800" baseline="30000" dirty="0">
                <a:latin typeface="Georgia" panose="02040502050405020303" pitchFamily="18" charset="0"/>
                <a:ea typeface="Times New Roman" charset="0"/>
                <a:cs typeface="Times New Roman" charset="0"/>
              </a:rPr>
              <a:t>7</a:t>
            </a:r>
            <a:r>
              <a:rPr lang="en-US" sz="2800" dirty="0">
                <a:latin typeface="Georgia" panose="02040502050405020303" pitchFamily="18" charset="0"/>
                <a:ea typeface="Times New Roman" charset="0"/>
                <a:cs typeface="Times New Roman" charset="0"/>
              </a:rPr>
              <a:t>Li(p,n) “Quasi-Monoenergetic” Neutron Source</a:t>
            </a:r>
          </a:p>
        </p:txBody>
      </p:sp>
      <p:sp>
        <p:nvSpPr>
          <p:cNvPr id="13" name="Content Placeholder 2"/>
          <p:cNvSpPr>
            <a:spLocks noGrp="1"/>
          </p:cNvSpPr>
          <p:nvPr>
            <p:ph idx="4294967295"/>
          </p:nvPr>
        </p:nvSpPr>
        <p:spPr>
          <a:xfrm>
            <a:off x="756181" y="4129088"/>
            <a:ext cx="6999660" cy="1841500"/>
          </a:xfrm>
        </p:spPr>
        <p:txBody>
          <a:bodyPr/>
          <a:lstStyle/>
          <a:p>
            <a:pPr>
              <a:buFont typeface="Arial" charset="0"/>
              <a:buChar char="•"/>
            </a:pPr>
            <a:r>
              <a:rPr lang="en-US" sz="2000" dirty="0"/>
              <a:t>Neutrons from 0-</a:t>
            </a:r>
            <a:r>
              <a:rPr lang="en-US" sz="2000" b="1" i="1" u="sng" dirty="0">
                <a:solidFill>
                  <a:srgbClr val="FF0000"/>
                </a:solidFill>
              </a:rPr>
              <a:t>60</a:t>
            </a:r>
            <a:r>
              <a:rPr lang="en-US" sz="2000" dirty="0"/>
              <a:t> MeV</a:t>
            </a:r>
          </a:p>
          <a:p>
            <a:pPr>
              <a:buFont typeface="Arial" charset="0"/>
              <a:buChar char="•"/>
            </a:pPr>
            <a:r>
              <a:rPr lang="en-US" sz="2000" dirty="0"/>
              <a:t>Y, Co, Al, In, </a:t>
            </a:r>
            <a:r>
              <a:rPr lang="en-US" sz="2000" dirty="0" err="1"/>
              <a:t>Zr</a:t>
            </a:r>
            <a:r>
              <a:rPr lang="en-US" sz="2000" dirty="0"/>
              <a:t>, Au samples irradiated in the vault</a:t>
            </a:r>
          </a:p>
          <a:p>
            <a:pPr>
              <a:buFont typeface="Arial" charset="0"/>
              <a:buChar char="•"/>
            </a:pPr>
            <a:r>
              <a:rPr lang="en-US" sz="2000" dirty="0"/>
              <a:t>Unreacted beam dumped in Cave 0</a:t>
            </a:r>
          </a:p>
          <a:p>
            <a:pPr>
              <a:buFont typeface="Arial" charset="0"/>
              <a:buChar char="•"/>
            </a:pPr>
            <a:r>
              <a:rPr lang="en-US" sz="2000" dirty="0"/>
              <a:t>Flux from 10</a:t>
            </a:r>
            <a:r>
              <a:rPr lang="en-US" sz="2000" baseline="30000" dirty="0"/>
              <a:t>6-4</a:t>
            </a:r>
            <a:r>
              <a:rPr lang="en-US" sz="2000" dirty="0"/>
              <a:t> /MeV/sr/s (decreases w/</a:t>
            </a:r>
            <a:r>
              <a:rPr lang="en-US" sz="2000" i="1" dirty="0"/>
              <a:t>E</a:t>
            </a:r>
            <a:r>
              <a:rPr lang="en-US" sz="2000" i="1" baseline="-25000" dirty="0"/>
              <a:t>n</a:t>
            </a:r>
            <a:r>
              <a:rPr lang="en-US" sz="2000" dirty="0"/>
              <a:t>)</a:t>
            </a:r>
          </a:p>
        </p:txBody>
      </p:sp>
      <p:sp>
        <p:nvSpPr>
          <p:cNvPr id="20" name="TextBox 19"/>
          <p:cNvSpPr txBox="1"/>
          <p:nvPr/>
        </p:nvSpPr>
        <p:spPr>
          <a:xfrm>
            <a:off x="1938622" y="5734092"/>
            <a:ext cx="8314775" cy="461665"/>
          </a:xfrm>
          <a:prstGeom prst="rect">
            <a:avLst/>
          </a:prstGeom>
          <a:solidFill>
            <a:srgbClr val="FFFF00"/>
          </a:solidFill>
          <a:ln>
            <a:solidFill>
              <a:schemeClr val="tx1"/>
            </a:solidFill>
          </a:ln>
        </p:spPr>
        <p:txBody>
          <a:bodyPr wrap="square" rtlCol="0">
            <a:spAutoFit/>
          </a:bodyPr>
          <a:lstStyle/>
          <a:p>
            <a:pPr algn="ctr"/>
            <a:r>
              <a:rPr lang="en-US" sz="2400" dirty="0">
                <a:latin typeface="Georgia" panose="02040502050405020303" pitchFamily="18" charset="0"/>
                <a:ea typeface="Helvetica" charset="0"/>
                <a:cs typeface="Helvetica" charset="0"/>
              </a:rPr>
              <a:t>First experiments took place in April 2018</a:t>
            </a:r>
          </a:p>
        </p:txBody>
      </p:sp>
      <p:grpSp>
        <p:nvGrpSpPr>
          <p:cNvPr id="19" name="Group 18">
            <a:extLst>
              <a:ext uri="{FF2B5EF4-FFF2-40B4-BE49-F238E27FC236}">
                <a16:creationId xmlns:a16="http://schemas.microsoft.com/office/drawing/2014/main" id="{4BA3BB82-00F0-45E6-9A63-721C4BC4BE7F}"/>
              </a:ext>
            </a:extLst>
          </p:cNvPr>
          <p:cNvGrpSpPr/>
          <p:nvPr/>
        </p:nvGrpSpPr>
        <p:grpSpPr>
          <a:xfrm>
            <a:off x="4751286" y="1194686"/>
            <a:ext cx="2231893" cy="2954504"/>
            <a:chOff x="5043764" y="1194686"/>
            <a:chExt cx="2231893" cy="2954504"/>
          </a:xfrm>
        </p:grpSpPr>
        <p:grpSp>
          <p:nvGrpSpPr>
            <p:cNvPr id="34" name="Group 33"/>
            <p:cNvGrpSpPr/>
            <p:nvPr/>
          </p:nvGrpSpPr>
          <p:grpSpPr>
            <a:xfrm>
              <a:off x="5043764" y="1194686"/>
              <a:ext cx="2231893" cy="2820579"/>
              <a:chOff x="6578771" y="1254647"/>
              <a:chExt cx="2231893" cy="2820579"/>
            </a:xfrm>
          </p:grpSpPr>
          <p:sp>
            <p:nvSpPr>
              <p:cNvPr id="12" name="TextBox 11"/>
              <p:cNvSpPr txBox="1"/>
              <p:nvPr/>
            </p:nvSpPr>
            <p:spPr>
              <a:xfrm>
                <a:off x="6578771" y="1254647"/>
                <a:ext cx="2231893" cy="646331"/>
              </a:xfrm>
              <a:prstGeom prst="rect">
                <a:avLst/>
              </a:prstGeom>
              <a:noFill/>
            </p:spPr>
            <p:txBody>
              <a:bodyPr wrap="none" rtlCol="0">
                <a:spAutoFit/>
              </a:bodyPr>
              <a:lstStyle/>
              <a:p>
                <a:pPr algn="ctr"/>
                <a:r>
                  <a:rPr lang="en-US" dirty="0"/>
                  <a:t>Inconel-clad Li targets</a:t>
                </a:r>
              </a:p>
              <a:p>
                <a:pPr algn="ctr"/>
                <a:r>
                  <a:rPr lang="en-US" dirty="0"/>
                  <a:t>(LANL LDRD)</a:t>
                </a:r>
              </a:p>
            </p:txBody>
          </p:sp>
          <p:pic>
            <p:nvPicPr>
              <p:cNvPr id="15" name="Picture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769075" y="1916643"/>
                <a:ext cx="1851286" cy="2158583"/>
              </a:xfrm>
              <a:prstGeom prst="rect">
                <a:avLst/>
              </a:prstGeom>
              <a:ln>
                <a:solidFill>
                  <a:schemeClr val="tx1"/>
                </a:solidFill>
              </a:ln>
            </p:spPr>
          </p:pic>
        </p:grpSp>
        <p:sp>
          <p:nvSpPr>
            <p:cNvPr id="40" name="TextBox 39"/>
            <p:cNvSpPr txBox="1"/>
            <p:nvPr/>
          </p:nvSpPr>
          <p:spPr>
            <a:xfrm>
              <a:off x="5223687" y="3779858"/>
              <a:ext cx="1857829" cy="369332"/>
            </a:xfrm>
            <a:prstGeom prst="rect">
              <a:avLst/>
            </a:prstGeom>
            <a:solidFill>
              <a:schemeClr val="tx1"/>
            </a:solidFill>
          </p:spPr>
          <p:txBody>
            <a:bodyPr wrap="square" rtlCol="0">
              <a:spAutoFit/>
            </a:bodyPr>
            <a:lstStyle/>
            <a:p>
              <a:pPr algn="ctr"/>
              <a:r>
                <a:rPr lang="en-US" dirty="0">
                  <a:solidFill>
                    <a:schemeClr val="bg1"/>
                  </a:solidFill>
                </a:rPr>
                <a:t>Jon Engle</a:t>
              </a:r>
            </a:p>
          </p:txBody>
        </p:sp>
      </p:grpSp>
      <p:grpSp>
        <p:nvGrpSpPr>
          <p:cNvPr id="18" name="Group 17">
            <a:extLst>
              <a:ext uri="{FF2B5EF4-FFF2-40B4-BE49-F238E27FC236}">
                <a16:creationId xmlns:a16="http://schemas.microsoft.com/office/drawing/2014/main" id="{E1F33B7E-EBE0-45FE-81A9-CDA66BD4C631}"/>
              </a:ext>
            </a:extLst>
          </p:cNvPr>
          <p:cNvGrpSpPr/>
          <p:nvPr/>
        </p:nvGrpSpPr>
        <p:grpSpPr>
          <a:xfrm>
            <a:off x="8068826" y="1023034"/>
            <a:ext cx="3366993" cy="4617158"/>
            <a:chOff x="7500019" y="1312400"/>
            <a:chExt cx="3032897" cy="4159012"/>
          </a:xfrm>
        </p:grpSpPr>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l="65721" t="18199" r="1110" b="9847"/>
            <a:stretch/>
          </p:blipFill>
          <p:spPr>
            <a:xfrm>
              <a:off x="7500019" y="1312400"/>
              <a:ext cx="3032897" cy="4159012"/>
            </a:xfrm>
            <a:prstGeom prst="rect">
              <a:avLst/>
            </a:prstGeom>
            <a:ln>
              <a:solidFill>
                <a:schemeClr val="tx1"/>
              </a:solidFill>
            </a:ln>
          </p:spPr>
        </p:pic>
        <p:grpSp>
          <p:nvGrpSpPr>
            <p:cNvPr id="6" name="Group 5"/>
            <p:cNvGrpSpPr/>
            <p:nvPr/>
          </p:nvGrpSpPr>
          <p:grpSpPr>
            <a:xfrm>
              <a:off x="8470478" y="2694243"/>
              <a:ext cx="1996640" cy="1206745"/>
              <a:chOff x="5641081" y="3210006"/>
              <a:chExt cx="1996640" cy="1206745"/>
            </a:xfrm>
          </p:grpSpPr>
          <p:sp>
            <p:nvSpPr>
              <p:cNvPr id="9" name="Rectangle 8"/>
              <p:cNvSpPr/>
              <p:nvPr/>
            </p:nvSpPr>
            <p:spPr bwMode="auto">
              <a:xfrm rot="20520000">
                <a:off x="5665034" y="4023051"/>
                <a:ext cx="73752" cy="393700"/>
              </a:xfrm>
              <a:prstGeom prst="rect">
                <a:avLst/>
              </a:prstGeom>
              <a:solidFill>
                <a:srgbClr val="3366FF"/>
              </a:solidFill>
              <a:ln w="952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400" b="1" dirty="0">
                  <a:latin typeface="Helvetica" pitchFamily="34" charset="0"/>
                  <a:ea typeface="MS PGothic" pitchFamily="34" charset="-128"/>
                </a:endParaRPr>
              </a:p>
            </p:txBody>
          </p:sp>
          <p:sp>
            <p:nvSpPr>
              <p:cNvPr id="10" name="TextBox 9"/>
              <p:cNvSpPr txBox="1"/>
              <p:nvPr/>
            </p:nvSpPr>
            <p:spPr>
              <a:xfrm>
                <a:off x="5755913" y="3210006"/>
                <a:ext cx="1881808" cy="646331"/>
              </a:xfrm>
              <a:prstGeom prst="rect">
                <a:avLst/>
              </a:prstGeom>
              <a:solidFill>
                <a:srgbClr val="3366FF"/>
              </a:solidFill>
              <a:ln>
                <a:solidFill>
                  <a:srgbClr val="0000FF"/>
                </a:solidFill>
              </a:ln>
            </p:spPr>
            <p:txBody>
              <a:bodyPr wrap="square" rtlCol="0">
                <a:spAutoFit/>
              </a:bodyPr>
              <a:lstStyle/>
              <a:p>
                <a:pPr algn="ctr"/>
                <a:r>
                  <a:rPr lang="en-US" dirty="0">
                    <a:solidFill>
                      <a:schemeClr val="bg1"/>
                    </a:solidFill>
                    <a:latin typeface="Times New Roman" charset="0"/>
                    <a:ea typeface="Times New Roman" charset="0"/>
                    <a:cs typeface="Times New Roman" charset="0"/>
                  </a:rPr>
                  <a:t>Li(p,n) neutron </a:t>
                </a:r>
              </a:p>
              <a:p>
                <a:pPr algn="ctr"/>
                <a:r>
                  <a:rPr lang="en-US" dirty="0">
                    <a:solidFill>
                      <a:schemeClr val="bg1"/>
                    </a:solidFill>
                    <a:latin typeface="Times New Roman" charset="0"/>
                    <a:ea typeface="Times New Roman" charset="0"/>
                    <a:cs typeface="Times New Roman" charset="0"/>
                  </a:rPr>
                  <a:t>production target</a:t>
                </a:r>
              </a:p>
            </p:txBody>
          </p:sp>
          <p:cxnSp>
            <p:nvCxnSpPr>
              <p:cNvPr id="11" name="Curved Connector 10"/>
              <p:cNvCxnSpPr/>
              <p:nvPr/>
            </p:nvCxnSpPr>
            <p:spPr bwMode="auto">
              <a:xfrm rot="10800000" flipV="1">
                <a:off x="5641081" y="3533172"/>
                <a:ext cx="114833" cy="499514"/>
              </a:xfrm>
              <a:prstGeom prst="curvedConnector2">
                <a:avLst/>
              </a:prstGeom>
              <a:solidFill>
                <a:schemeClr val="accent1"/>
              </a:solidFill>
              <a:ln w="38100" cap="flat" cmpd="sng" algn="ctr">
                <a:solidFill>
                  <a:srgbClr val="0000FF"/>
                </a:solidFill>
                <a:prstDash val="solid"/>
                <a:round/>
                <a:headEnd type="none" w="med" len="med"/>
                <a:tailEnd type="arrow"/>
              </a:ln>
              <a:effectLst/>
            </p:spPr>
          </p:cxnSp>
        </p:grpSp>
        <p:cxnSp>
          <p:nvCxnSpPr>
            <p:cNvPr id="42" name="Straight Arrow Connector 41"/>
            <p:cNvCxnSpPr>
              <a:cxnSpLocks noChangeShapeType="1"/>
              <a:endCxn id="9" idx="3"/>
            </p:cNvCxnSpPr>
            <p:nvPr/>
          </p:nvCxnSpPr>
          <p:spPr bwMode="auto">
            <a:xfrm flipH="1">
              <a:off x="8566378" y="3527283"/>
              <a:ext cx="428868" cy="165469"/>
            </a:xfrm>
            <a:prstGeom prst="straightConnector1">
              <a:avLst/>
            </a:prstGeom>
            <a:noFill/>
            <a:ln w="381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sp>
          <p:nvSpPr>
            <p:cNvPr id="45" name="Rectangle 44"/>
            <p:cNvSpPr/>
            <p:nvPr/>
          </p:nvSpPr>
          <p:spPr bwMode="auto">
            <a:xfrm>
              <a:off x="8388945" y="1925791"/>
              <a:ext cx="1302327" cy="48490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Arial" charset="0"/>
                <a:ea typeface="ＭＳ Ｐゴシック" charset="-128"/>
                <a:cs typeface="ＭＳ Ｐゴシック" charset="-128"/>
              </a:endParaRPr>
            </a:p>
          </p:txBody>
        </p:sp>
        <p:grpSp>
          <p:nvGrpSpPr>
            <p:cNvPr id="47" name="Group 46"/>
            <p:cNvGrpSpPr/>
            <p:nvPr/>
          </p:nvGrpSpPr>
          <p:grpSpPr>
            <a:xfrm>
              <a:off x="7968758" y="1981209"/>
              <a:ext cx="2366856" cy="1811311"/>
              <a:chOff x="6340840" y="1981200"/>
              <a:chExt cx="2366856" cy="1811311"/>
            </a:xfrm>
          </p:grpSpPr>
          <p:grpSp>
            <p:nvGrpSpPr>
              <p:cNvPr id="35" name="Group 34"/>
              <p:cNvGrpSpPr/>
              <p:nvPr/>
            </p:nvGrpSpPr>
            <p:grpSpPr>
              <a:xfrm>
                <a:off x="6340840" y="2188564"/>
                <a:ext cx="1037120" cy="1603947"/>
                <a:chOff x="6340840" y="2188564"/>
                <a:chExt cx="1037120" cy="1603947"/>
              </a:xfrm>
            </p:grpSpPr>
            <p:cxnSp>
              <p:nvCxnSpPr>
                <p:cNvPr id="21" name="Straight Arrow Connector 20"/>
                <p:cNvCxnSpPr>
                  <a:cxnSpLocks noChangeShapeType="1"/>
                </p:cNvCxnSpPr>
                <p:nvPr/>
              </p:nvCxnSpPr>
              <p:spPr bwMode="auto">
                <a:xfrm flipH="1">
                  <a:off x="6670623" y="3516641"/>
                  <a:ext cx="707337" cy="245890"/>
                </a:xfrm>
                <a:prstGeom prst="straightConnector1">
                  <a:avLst/>
                </a:prstGeom>
                <a:noFill/>
                <a:ln w="381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H="1" flipV="1">
                  <a:off x="6340840" y="3492708"/>
                  <a:ext cx="404734" cy="299803"/>
                </a:xfrm>
                <a:prstGeom prst="straightConnector1">
                  <a:avLst/>
                </a:prstGeom>
                <a:noFill/>
                <a:ln w="381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cxnSp>
              <p:nvCxnSpPr>
                <p:cNvPr id="28" name="Straight Arrow Connector 27"/>
                <p:cNvCxnSpPr>
                  <a:cxnSpLocks noChangeShapeType="1"/>
                </p:cNvCxnSpPr>
                <p:nvPr/>
              </p:nvCxnSpPr>
              <p:spPr bwMode="auto">
                <a:xfrm flipV="1">
                  <a:off x="6355829" y="2188564"/>
                  <a:ext cx="29981" cy="1319134"/>
                </a:xfrm>
                <a:prstGeom prst="straightConnector1">
                  <a:avLst/>
                </a:prstGeom>
                <a:noFill/>
                <a:ln w="381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xmlns="">
                      <a:noFill/>
                    </a14:hiddenFill>
                  </a:ext>
                </a:extLst>
              </p:spPr>
            </p:cxnSp>
          </p:grpSp>
          <p:sp>
            <p:nvSpPr>
              <p:cNvPr id="46" name="TextBox 45"/>
              <p:cNvSpPr txBox="1"/>
              <p:nvPr/>
            </p:nvSpPr>
            <p:spPr>
              <a:xfrm>
                <a:off x="6733309" y="1981200"/>
                <a:ext cx="1974387" cy="369332"/>
              </a:xfrm>
              <a:prstGeom prst="rect">
                <a:avLst/>
              </a:prstGeom>
              <a:noFill/>
            </p:spPr>
            <p:txBody>
              <a:bodyPr wrap="none" rtlCol="0">
                <a:spAutoFit/>
              </a:bodyPr>
              <a:lstStyle/>
              <a:p>
                <a:r>
                  <a:rPr lang="en-US" b="1" dirty="0">
                    <a:solidFill>
                      <a:srgbClr val="FF0000"/>
                    </a:solidFill>
                  </a:rPr>
                  <a:t>Unreacted protons</a:t>
                </a:r>
              </a:p>
            </p:txBody>
          </p:sp>
        </p:grpSp>
        <p:grpSp>
          <p:nvGrpSpPr>
            <p:cNvPr id="38" name="Group 37"/>
            <p:cNvGrpSpPr/>
            <p:nvPr/>
          </p:nvGrpSpPr>
          <p:grpSpPr>
            <a:xfrm>
              <a:off x="7869701" y="3692752"/>
              <a:ext cx="696686" cy="483864"/>
              <a:chOff x="6345692" y="3692743"/>
              <a:chExt cx="696686" cy="483864"/>
            </a:xfrm>
          </p:grpSpPr>
          <p:cxnSp>
            <p:nvCxnSpPr>
              <p:cNvPr id="7" name="Straight Arrow Connector 6"/>
              <p:cNvCxnSpPr>
                <a:stCxn id="9" idx="1"/>
              </p:cNvCxnSpPr>
              <p:nvPr/>
            </p:nvCxnSpPr>
            <p:spPr bwMode="auto">
              <a:xfrm flipH="1">
                <a:off x="6345692" y="3715533"/>
                <a:ext cx="626544" cy="222535"/>
              </a:xfrm>
              <a:prstGeom prst="straightConnector1">
                <a:avLst/>
              </a:prstGeom>
              <a:solidFill>
                <a:schemeClr val="accent1"/>
              </a:solidFill>
              <a:ln w="63500" cap="flat" cmpd="sng" algn="ctr">
                <a:solidFill>
                  <a:srgbClr val="00B0F0"/>
                </a:solidFill>
                <a:prstDash val="solid"/>
                <a:round/>
                <a:headEnd type="none" w="med" len="med"/>
                <a:tailEnd type="triangle"/>
              </a:ln>
              <a:effectLst/>
            </p:spPr>
          </p:cxnSp>
          <p:cxnSp>
            <p:nvCxnSpPr>
              <p:cNvPr id="8" name="Straight Arrow Connector 7"/>
              <p:cNvCxnSpPr>
                <a:stCxn id="9" idx="3"/>
              </p:cNvCxnSpPr>
              <p:nvPr/>
            </p:nvCxnSpPr>
            <p:spPr bwMode="auto">
              <a:xfrm flipH="1">
                <a:off x="6425205" y="3692743"/>
                <a:ext cx="617173" cy="483864"/>
              </a:xfrm>
              <a:prstGeom prst="straightConnector1">
                <a:avLst/>
              </a:prstGeom>
              <a:solidFill>
                <a:schemeClr val="accent1"/>
              </a:solidFill>
              <a:ln w="63500" cap="flat" cmpd="sng" algn="ctr">
                <a:solidFill>
                  <a:srgbClr val="00B0F0"/>
                </a:solidFill>
                <a:prstDash val="solid"/>
                <a:round/>
                <a:headEnd type="none" w="med" len="med"/>
                <a:tailEnd type="triangle"/>
              </a:ln>
              <a:effectLst/>
            </p:spPr>
          </p:cxnSp>
        </p:grpSp>
      </p:grpSp>
      <p:sp>
        <p:nvSpPr>
          <p:cNvPr id="17" name="TextBox 16"/>
          <p:cNvSpPr txBox="1"/>
          <p:nvPr/>
        </p:nvSpPr>
        <p:spPr>
          <a:xfrm>
            <a:off x="1117583" y="1331649"/>
            <a:ext cx="2324226" cy="369332"/>
          </a:xfrm>
          <a:prstGeom prst="rect">
            <a:avLst/>
          </a:prstGeom>
          <a:noFill/>
        </p:spPr>
        <p:txBody>
          <a:bodyPr wrap="none" rtlCol="0">
            <a:spAutoFit/>
          </a:bodyPr>
          <a:lstStyle/>
          <a:p>
            <a:pPr algn="ctr"/>
            <a:r>
              <a:rPr lang="en-US" dirty="0"/>
              <a:t>Vault-based irradiation</a:t>
            </a:r>
          </a:p>
        </p:txBody>
      </p:sp>
      <p:pic>
        <p:nvPicPr>
          <p:cNvPr id="3" name="Picture 2"/>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52258" y="1742909"/>
            <a:ext cx="2654877" cy="2309833"/>
          </a:xfrm>
          <a:prstGeom prst="rect">
            <a:avLst/>
          </a:prstGeom>
        </p:spPr>
      </p:pic>
      <p:sp>
        <p:nvSpPr>
          <p:cNvPr id="5" name="TextBox 4"/>
          <p:cNvSpPr txBox="1"/>
          <p:nvPr/>
        </p:nvSpPr>
        <p:spPr>
          <a:xfrm>
            <a:off x="1568300" y="2016122"/>
            <a:ext cx="380232" cy="369332"/>
          </a:xfrm>
          <a:prstGeom prst="rect">
            <a:avLst/>
          </a:prstGeom>
          <a:solidFill>
            <a:schemeClr val="tx1"/>
          </a:solidFill>
        </p:spPr>
        <p:txBody>
          <a:bodyPr wrap="none" rtlCol="0">
            <a:spAutoFit/>
          </a:bodyPr>
          <a:lstStyle/>
          <a:p>
            <a:r>
              <a:rPr lang="en-US" b="1" dirty="0">
                <a:solidFill>
                  <a:schemeClr val="bg1"/>
                </a:solidFill>
              </a:rPr>
              <a:t>0°</a:t>
            </a:r>
          </a:p>
        </p:txBody>
      </p:sp>
      <p:sp>
        <p:nvSpPr>
          <p:cNvPr id="33" name="TextBox 32"/>
          <p:cNvSpPr txBox="1"/>
          <p:nvPr/>
        </p:nvSpPr>
        <p:spPr>
          <a:xfrm>
            <a:off x="2635100" y="2003930"/>
            <a:ext cx="567784" cy="369332"/>
          </a:xfrm>
          <a:prstGeom prst="rect">
            <a:avLst/>
          </a:prstGeom>
          <a:solidFill>
            <a:schemeClr val="tx1"/>
          </a:solidFill>
        </p:spPr>
        <p:txBody>
          <a:bodyPr wrap="none" rtlCol="0">
            <a:spAutoFit/>
          </a:bodyPr>
          <a:lstStyle/>
          <a:p>
            <a:r>
              <a:rPr lang="en-US" b="1" dirty="0">
                <a:solidFill>
                  <a:schemeClr val="bg1"/>
                </a:solidFill>
              </a:rPr>
              <a:t>-20°</a:t>
            </a:r>
          </a:p>
        </p:txBody>
      </p:sp>
    </p:spTree>
    <p:extLst>
      <p:ext uri="{BB962C8B-B14F-4D97-AF65-F5344CB8AC3E}">
        <p14:creationId xmlns:p14="http://schemas.microsoft.com/office/powerpoint/2010/main" val="1793856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980276" y="1250211"/>
            <a:ext cx="6265333" cy="3633675"/>
          </a:xfrm>
          <a:prstGeom prst="rect">
            <a:avLst/>
          </a:prstGeom>
          <a:ln>
            <a:solidFill>
              <a:schemeClr val="tx1"/>
            </a:solidFill>
          </a:ln>
        </p:spPr>
      </p:pic>
      <p:pic>
        <p:nvPicPr>
          <p:cNvPr id="22" name="Picture 21">
            <a:extLst>
              <a:ext uri="{FF2B5EF4-FFF2-40B4-BE49-F238E27FC236}">
                <a16:creationId xmlns:a16="http://schemas.microsoft.com/office/drawing/2014/main" id="{67D44F73-BA48-41B3-BED8-2618DC8BB65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905263" y="950925"/>
            <a:ext cx="1643682" cy="1938992"/>
          </a:xfrm>
          <a:prstGeom prst="rect">
            <a:avLst/>
          </a:prstGeom>
          <a:ln>
            <a:solidFill>
              <a:schemeClr val="tx1"/>
            </a:solidFill>
          </a:ln>
        </p:spPr>
      </p:pic>
      <p:sp>
        <p:nvSpPr>
          <p:cNvPr id="2" name="Title 1"/>
          <p:cNvSpPr>
            <a:spLocks noGrp="1"/>
          </p:cNvSpPr>
          <p:nvPr>
            <p:ph type="title"/>
          </p:nvPr>
        </p:nvSpPr>
        <p:spPr>
          <a:xfrm>
            <a:off x="1996152" y="31351"/>
            <a:ext cx="8965095" cy="900542"/>
          </a:xfrm>
        </p:spPr>
        <p:txBody>
          <a:bodyPr>
            <a:noAutofit/>
          </a:bodyPr>
          <a:lstStyle/>
          <a:p>
            <a:r>
              <a:rPr lang="en-US" sz="2400" dirty="0">
                <a:latin typeface="Georgia" panose="02040502050405020303" pitchFamily="18" charset="0"/>
                <a:cs typeface="Helvetica Light"/>
              </a:rPr>
              <a:t>The LBNL/UCB Bay Area Nuclear Data (BAND) Group</a:t>
            </a:r>
          </a:p>
        </p:txBody>
      </p:sp>
      <p:sp>
        <p:nvSpPr>
          <p:cNvPr id="9" name="TextBox 8"/>
          <p:cNvSpPr txBox="1"/>
          <p:nvPr/>
        </p:nvSpPr>
        <p:spPr>
          <a:xfrm>
            <a:off x="4663450" y="4560938"/>
            <a:ext cx="817853"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A. Lewis</a:t>
            </a:r>
          </a:p>
        </p:txBody>
      </p:sp>
      <p:sp>
        <p:nvSpPr>
          <p:cNvPr id="10" name="TextBox 9"/>
          <p:cNvSpPr txBox="1"/>
          <p:nvPr/>
        </p:nvSpPr>
        <p:spPr>
          <a:xfrm>
            <a:off x="4639742" y="1226765"/>
            <a:ext cx="1080745"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A. Springer</a:t>
            </a:r>
          </a:p>
        </p:txBody>
      </p:sp>
      <p:sp>
        <p:nvSpPr>
          <p:cNvPr id="11" name="TextBox 10"/>
          <p:cNvSpPr txBox="1"/>
          <p:nvPr/>
        </p:nvSpPr>
        <p:spPr>
          <a:xfrm>
            <a:off x="6478693" y="1226765"/>
            <a:ext cx="1165640"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J. Batchelder</a:t>
            </a:r>
          </a:p>
        </p:txBody>
      </p:sp>
      <p:sp>
        <p:nvSpPr>
          <p:cNvPr id="12" name="TextBox 11"/>
          <p:cNvSpPr txBox="1"/>
          <p:nvPr/>
        </p:nvSpPr>
        <p:spPr>
          <a:xfrm>
            <a:off x="7132329" y="4552470"/>
            <a:ext cx="1080745"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M. Basunia</a:t>
            </a:r>
          </a:p>
        </p:txBody>
      </p:sp>
      <p:sp>
        <p:nvSpPr>
          <p:cNvPr id="13" name="TextBox 12"/>
          <p:cNvSpPr txBox="1"/>
          <p:nvPr/>
        </p:nvSpPr>
        <p:spPr>
          <a:xfrm>
            <a:off x="7999316" y="1226765"/>
            <a:ext cx="832279"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A. Hurst</a:t>
            </a:r>
          </a:p>
        </p:txBody>
      </p:sp>
      <p:sp>
        <p:nvSpPr>
          <p:cNvPr id="16" name="TextBox 15"/>
          <p:cNvSpPr txBox="1"/>
          <p:nvPr/>
        </p:nvSpPr>
        <p:spPr>
          <a:xfrm>
            <a:off x="3308783" y="1226765"/>
            <a:ext cx="958147"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E. Browne</a:t>
            </a:r>
          </a:p>
        </p:txBody>
      </p:sp>
      <p:sp>
        <p:nvSpPr>
          <p:cNvPr id="17" name="Rectangle 16"/>
          <p:cNvSpPr/>
          <p:nvPr/>
        </p:nvSpPr>
        <p:spPr>
          <a:xfrm>
            <a:off x="3292806" y="4876056"/>
            <a:ext cx="5646602" cy="1323439"/>
          </a:xfrm>
          <a:prstGeom prst="rect">
            <a:avLst/>
          </a:prstGeom>
          <a:solidFill>
            <a:srgbClr val="FFFF00"/>
          </a:solidFill>
          <a:ln w="28575">
            <a:solidFill>
              <a:schemeClr val="accent1"/>
            </a:solidFill>
          </a:ln>
        </p:spPr>
        <p:txBody>
          <a:bodyPr wrap="square">
            <a:spAutoFit/>
          </a:bodyPr>
          <a:lstStyle/>
          <a:p>
            <a:pPr lvl="0" algn="ctr"/>
            <a:r>
              <a:rPr lang="en-US" sz="2000" i="1" kern="0" dirty="0">
                <a:latin typeface="Georgia" panose="02040502050405020303" pitchFamily="18" charset="0"/>
                <a:ea typeface="Helvetica" charset="0"/>
                <a:cs typeface="Helvetica" charset="0"/>
              </a:rPr>
              <a:t>Our goal is to address the data needs of the applied nuclear science community while training the next generation of nuclear scientists and engineers in the process</a:t>
            </a:r>
          </a:p>
        </p:txBody>
      </p:sp>
      <p:sp>
        <p:nvSpPr>
          <p:cNvPr id="18" name="TextBox 17">
            <a:extLst>
              <a:ext uri="{FF2B5EF4-FFF2-40B4-BE49-F238E27FC236}">
                <a16:creationId xmlns:a16="http://schemas.microsoft.com/office/drawing/2014/main" id="{053A1139-D8E0-4386-B86F-6041087332E4}"/>
              </a:ext>
            </a:extLst>
          </p:cNvPr>
          <p:cNvSpPr txBox="1"/>
          <p:nvPr/>
        </p:nvSpPr>
        <p:spPr>
          <a:xfrm>
            <a:off x="5754747" y="4560938"/>
            <a:ext cx="1093441"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L. Bernstein</a:t>
            </a:r>
          </a:p>
        </p:txBody>
      </p:sp>
      <p:pic>
        <p:nvPicPr>
          <p:cNvPr id="8" name="Picture 7">
            <a:extLst>
              <a:ext uri="{FF2B5EF4-FFF2-40B4-BE49-F238E27FC236}">
                <a16:creationId xmlns:a16="http://schemas.microsoft.com/office/drawing/2014/main" id="{0AE04E73-BCEF-4B7A-9BD0-75D9A25A76EE}"/>
              </a:ext>
            </a:extLst>
          </p:cNvPr>
          <p:cNvPicPr>
            <a:picLocks noChangeAspect="1"/>
          </p:cNvPicPr>
          <p:nvPr/>
        </p:nvPicPr>
        <p:blipFill rotWithShape="1">
          <a:blip r:embed="rId5"/>
          <a:srcRect l="20482" t="5363" r="14224" b="37626"/>
          <a:stretch/>
        </p:blipFill>
        <p:spPr>
          <a:xfrm>
            <a:off x="9724677" y="4035321"/>
            <a:ext cx="1795809" cy="2021305"/>
          </a:xfrm>
          <a:prstGeom prst="rect">
            <a:avLst/>
          </a:prstGeom>
          <a:ln>
            <a:solidFill>
              <a:schemeClr val="tx1"/>
            </a:solidFill>
          </a:ln>
        </p:spPr>
      </p:pic>
      <p:sp>
        <p:nvSpPr>
          <p:cNvPr id="19" name="TextBox 18">
            <a:extLst>
              <a:ext uri="{FF2B5EF4-FFF2-40B4-BE49-F238E27FC236}">
                <a16:creationId xmlns:a16="http://schemas.microsoft.com/office/drawing/2014/main" id="{04DF48FD-90D7-4E6E-BFC9-7AC3EC8E6074}"/>
              </a:ext>
            </a:extLst>
          </p:cNvPr>
          <p:cNvSpPr txBox="1"/>
          <p:nvPr/>
        </p:nvSpPr>
        <p:spPr>
          <a:xfrm>
            <a:off x="10030878" y="3727544"/>
            <a:ext cx="1141659"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E. Matthews</a:t>
            </a:r>
          </a:p>
        </p:txBody>
      </p:sp>
      <p:sp>
        <p:nvSpPr>
          <p:cNvPr id="23" name="TextBox 22">
            <a:extLst>
              <a:ext uri="{FF2B5EF4-FFF2-40B4-BE49-F238E27FC236}">
                <a16:creationId xmlns:a16="http://schemas.microsoft.com/office/drawing/2014/main" id="{864AFFA8-4F66-42BB-A3CE-601A5BD99968}"/>
              </a:ext>
            </a:extLst>
          </p:cNvPr>
          <p:cNvSpPr txBox="1"/>
          <p:nvPr/>
        </p:nvSpPr>
        <p:spPr>
          <a:xfrm>
            <a:off x="2546296" y="6311088"/>
            <a:ext cx="7099408" cy="369332"/>
          </a:xfrm>
          <a:prstGeom prst="rect">
            <a:avLst/>
          </a:prstGeom>
          <a:solidFill>
            <a:srgbClr val="FFFF00"/>
          </a:solidFill>
          <a:ln w="28575">
            <a:solidFill>
              <a:schemeClr val="accent1"/>
            </a:solidFill>
          </a:ln>
        </p:spPr>
        <p:txBody>
          <a:bodyPr wrap="square" rtlCol="0">
            <a:spAutoFit/>
          </a:bodyPr>
          <a:lstStyle/>
          <a:p>
            <a:pPr algn="ctr"/>
            <a:r>
              <a:rPr lang="en-US" dirty="0">
                <a:latin typeface="Georgia" panose="02040502050405020303" pitchFamily="18" charset="0"/>
                <a:ea typeface="Times New Roman" charset="0"/>
                <a:cs typeface="Times New Roman" charset="0"/>
              </a:rPr>
              <a:t>UCB Nuclear Engineering students lead our experimental program!</a:t>
            </a:r>
          </a:p>
        </p:txBody>
      </p:sp>
      <p:sp>
        <p:nvSpPr>
          <p:cNvPr id="24" name="TextBox 23">
            <a:extLst>
              <a:ext uri="{FF2B5EF4-FFF2-40B4-BE49-F238E27FC236}">
                <a16:creationId xmlns:a16="http://schemas.microsoft.com/office/drawing/2014/main" id="{67BA2B5F-869E-4D85-B3E9-88759D4E672E}"/>
              </a:ext>
            </a:extLst>
          </p:cNvPr>
          <p:cNvSpPr txBox="1"/>
          <p:nvPr/>
        </p:nvSpPr>
        <p:spPr>
          <a:xfrm>
            <a:off x="10011740" y="2896129"/>
            <a:ext cx="1221682" cy="307777"/>
          </a:xfrm>
          <a:prstGeom prst="rect">
            <a:avLst/>
          </a:prstGeom>
          <a:solidFill>
            <a:schemeClr val="tx1"/>
          </a:solidFill>
          <a:ln>
            <a:solidFill>
              <a:schemeClr val="tx1"/>
            </a:solidFill>
          </a:ln>
        </p:spPr>
        <p:txBody>
          <a:bodyPr wrap="square" rtlCol="0">
            <a:spAutoFit/>
          </a:bodyPr>
          <a:lstStyle/>
          <a:p>
            <a:pPr algn="ctr"/>
            <a:r>
              <a:rPr lang="en-US" sz="1400" dirty="0">
                <a:solidFill>
                  <a:schemeClr val="bg1"/>
                </a:solidFill>
                <a:latin typeface="Lucida Grande"/>
                <a:ea typeface="Times New Roman" charset="0"/>
                <a:cs typeface="Times New Roman" charset="0"/>
              </a:rPr>
              <a:t>J. Morrell</a:t>
            </a:r>
          </a:p>
        </p:txBody>
      </p:sp>
      <p:sp>
        <p:nvSpPr>
          <p:cNvPr id="26" name="TextBox 25">
            <a:extLst>
              <a:ext uri="{FF2B5EF4-FFF2-40B4-BE49-F238E27FC236}">
                <a16:creationId xmlns:a16="http://schemas.microsoft.com/office/drawing/2014/main" id="{7419260F-45FB-40CB-9225-FB64B10CEF4D}"/>
              </a:ext>
            </a:extLst>
          </p:cNvPr>
          <p:cNvSpPr txBox="1"/>
          <p:nvPr/>
        </p:nvSpPr>
        <p:spPr>
          <a:xfrm>
            <a:off x="977320" y="4292918"/>
            <a:ext cx="896336"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A. Voyles</a:t>
            </a:r>
          </a:p>
        </p:txBody>
      </p:sp>
      <p:pic>
        <p:nvPicPr>
          <p:cNvPr id="6" name="Picture 5">
            <a:extLst>
              <a:ext uri="{FF2B5EF4-FFF2-40B4-BE49-F238E27FC236}">
                <a16:creationId xmlns:a16="http://schemas.microsoft.com/office/drawing/2014/main" id="{162BEBD4-554C-4C5F-A183-7C56C7B7C62E}"/>
              </a:ext>
            </a:extLst>
          </p:cNvPr>
          <p:cNvPicPr>
            <a:picLocks noChangeAspect="1"/>
          </p:cNvPicPr>
          <p:nvPr/>
        </p:nvPicPr>
        <p:blipFill rotWithShape="1">
          <a:blip r:embed="rId6"/>
          <a:srcRect l="8261" t="2590" r="50000" b="52608"/>
          <a:stretch/>
        </p:blipFill>
        <p:spPr>
          <a:xfrm>
            <a:off x="641950" y="1929993"/>
            <a:ext cx="1679200" cy="2403225"/>
          </a:xfrm>
          <a:prstGeom prst="rect">
            <a:avLst/>
          </a:prstGeom>
          <a:ln>
            <a:solidFill>
              <a:schemeClr val="tx1"/>
            </a:solidFill>
          </a:ln>
        </p:spPr>
      </p:pic>
    </p:spTree>
    <p:extLst>
      <p:ext uri="{BB962C8B-B14F-4D97-AF65-F5344CB8AC3E}">
        <p14:creationId xmlns:p14="http://schemas.microsoft.com/office/powerpoint/2010/main" val="14259799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D88A-DBB5-4C70-A613-DDE0B0803926}"/>
              </a:ext>
            </a:extLst>
          </p:cNvPr>
          <p:cNvSpPr>
            <a:spLocks noGrp="1"/>
          </p:cNvSpPr>
          <p:nvPr>
            <p:ph type="title"/>
          </p:nvPr>
        </p:nvSpPr>
        <p:spPr/>
        <p:txBody>
          <a:bodyPr>
            <a:noAutofit/>
          </a:bodyPr>
          <a:lstStyle/>
          <a:p>
            <a:r>
              <a:rPr lang="en-US" sz="3200" dirty="0"/>
              <a:t>Simultaneous Radionuclide Production</a:t>
            </a:r>
          </a:p>
        </p:txBody>
      </p:sp>
      <p:pic>
        <p:nvPicPr>
          <p:cNvPr id="17410" name="Picture 2" descr="https://ars.els-cdn.com/content/image/1-s2.0-S0168900217310215-gr10_lrg.jpg">
            <a:extLst>
              <a:ext uri="{FF2B5EF4-FFF2-40B4-BE49-F238E27FC236}">
                <a16:creationId xmlns:a16="http://schemas.microsoft.com/office/drawing/2014/main" id="{47ECFEFA-CC48-497C-A888-E35317864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846" y="993914"/>
            <a:ext cx="4778053" cy="34201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66AB974-3FA6-4ED9-A44F-5F21766B355F}"/>
              </a:ext>
            </a:extLst>
          </p:cNvPr>
          <p:cNvSpPr/>
          <p:nvPr/>
        </p:nvSpPr>
        <p:spPr>
          <a:xfrm>
            <a:off x="5748132" y="6318122"/>
            <a:ext cx="4572000" cy="646331"/>
          </a:xfrm>
          <a:prstGeom prst="rect">
            <a:avLst/>
          </a:prstGeom>
        </p:spPr>
        <p:txBody>
          <a:bodyPr>
            <a:spAutoFit/>
          </a:bodyPr>
          <a:lstStyle/>
          <a:p>
            <a:r>
              <a:rPr lang="en-US" sz="1200" dirty="0">
                <a:solidFill>
                  <a:schemeClr val="bg1"/>
                </a:solidFill>
                <a:latin typeface="Lucida Grande"/>
              </a:rPr>
              <a:t>[1]	K. P. </a:t>
            </a:r>
            <a:r>
              <a:rPr lang="en-US" sz="1200" dirty="0" err="1">
                <a:solidFill>
                  <a:schemeClr val="bg1"/>
                </a:solidFill>
                <a:latin typeface="Lucida Grande"/>
              </a:rPr>
              <a:t>Harrig</a:t>
            </a:r>
            <a:r>
              <a:rPr lang="en-US" sz="1200" dirty="0">
                <a:solidFill>
                  <a:schemeClr val="bg1"/>
                </a:solidFill>
                <a:latin typeface="Lucida Grande"/>
              </a:rPr>
              <a:t>, </a:t>
            </a:r>
            <a:r>
              <a:rPr lang="en-US" sz="1200" i="1" dirty="0">
                <a:solidFill>
                  <a:schemeClr val="bg1"/>
                </a:solidFill>
                <a:latin typeface="Lucida Grande"/>
              </a:rPr>
              <a:t>et al.</a:t>
            </a:r>
            <a:r>
              <a:rPr lang="en-US" sz="1200" dirty="0">
                <a:solidFill>
                  <a:schemeClr val="bg1"/>
                </a:solidFill>
                <a:latin typeface="Lucida Grande"/>
              </a:rPr>
              <a:t>, “Neutron Spectroscopy for pulsed beams with frame overlap using a double time-of-flight technique,” </a:t>
            </a:r>
            <a:r>
              <a:rPr lang="en-US" sz="1200" i="1" dirty="0">
                <a:solidFill>
                  <a:schemeClr val="bg1"/>
                </a:solidFill>
                <a:latin typeface="Lucida Grande"/>
              </a:rPr>
              <a:t>NIM A</a:t>
            </a:r>
            <a:r>
              <a:rPr lang="en-US" sz="1200" dirty="0">
                <a:solidFill>
                  <a:schemeClr val="bg1"/>
                </a:solidFill>
                <a:latin typeface="Lucida Grande"/>
              </a:rPr>
              <a:t>,  877, pp. 359–366, 2018.</a:t>
            </a:r>
          </a:p>
        </p:txBody>
      </p:sp>
      <p:grpSp>
        <p:nvGrpSpPr>
          <p:cNvPr id="17415" name="Group 17414">
            <a:extLst>
              <a:ext uri="{FF2B5EF4-FFF2-40B4-BE49-F238E27FC236}">
                <a16:creationId xmlns:a16="http://schemas.microsoft.com/office/drawing/2014/main" id="{D40243E1-16CD-42E2-AB4F-7880E1A03F5A}"/>
              </a:ext>
            </a:extLst>
          </p:cNvPr>
          <p:cNvGrpSpPr/>
          <p:nvPr/>
        </p:nvGrpSpPr>
        <p:grpSpPr>
          <a:xfrm>
            <a:off x="896919" y="993917"/>
            <a:ext cx="3815186" cy="4086567"/>
            <a:chOff x="1015376" y="1351721"/>
            <a:chExt cx="3815186" cy="4086567"/>
          </a:xfrm>
        </p:grpSpPr>
        <p:sp>
          <p:nvSpPr>
            <p:cNvPr id="5" name="Rectangle 4">
              <a:extLst>
                <a:ext uri="{FF2B5EF4-FFF2-40B4-BE49-F238E27FC236}">
                  <a16:creationId xmlns:a16="http://schemas.microsoft.com/office/drawing/2014/main" id="{C8D7A807-E643-4F8A-8871-1BA192BAB71E}"/>
                </a:ext>
              </a:extLst>
            </p:cNvPr>
            <p:cNvSpPr/>
            <p:nvPr/>
          </p:nvSpPr>
          <p:spPr>
            <a:xfrm>
              <a:off x="1015376" y="2351537"/>
              <a:ext cx="2362346" cy="4174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r>
                <a:rPr lang="en-US" dirty="0" err="1"/>
                <a:t>d,xn</a:t>
              </a:r>
              <a:r>
                <a:rPr lang="en-US" dirty="0"/>
                <a:t>) target</a:t>
              </a:r>
            </a:p>
          </p:txBody>
        </p:sp>
        <p:sp>
          <p:nvSpPr>
            <p:cNvPr id="13" name="Rectangle 12">
              <a:extLst>
                <a:ext uri="{FF2B5EF4-FFF2-40B4-BE49-F238E27FC236}">
                  <a16:creationId xmlns:a16="http://schemas.microsoft.com/office/drawing/2014/main" id="{E99327DB-5345-4134-BEAA-8280AED0B468}"/>
                </a:ext>
              </a:extLst>
            </p:cNvPr>
            <p:cNvSpPr/>
            <p:nvPr/>
          </p:nvSpPr>
          <p:spPr>
            <a:xfrm>
              <a:off x="1015376" y="3166546"/>
              <a:ext cx="2362346" cy="73708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Thick Be breakup target</a:t>
              </a:r>
            </a:p>
          </p:txBody>
        </p:sp>
        <p:cxnSp>
          <p:nvCxnSpPr>
            <p:cNvPr id="7" name="Straight Arrow Connector 6">
              <a:extLst>
                <a:ext uri="{FF2B5EF4-FFF2-40B4-BE49-F238E27FC236}">
                  <a16:creationId xmlns:a16="http://schemas.microsoft.com/office/drawing/2014/main" id="{89C1D90A-B881-40E3-95B4-DF474E290E59}"/>
                </a:ext>
              </a:extLst>
            </p:cNvPr>
            <p:cNvCxnSpPr>
              <a:cxnSpLocks/>
            </p:cNvCxnSpPr>
            <p:nvPr/>
          </p:nvCxnSpPr>
          <p:spPr>
            <a:xfrm>
              <a:off x="2067340" y="1351722"/>
              <a:ext cx="0" cy="9998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A8EB5C9-4FC1-4E68-8173-3BD27D46987F}"/>
                </a:ext>
              </a:extLst>
            </p:cNvPr>
            <p:cNvCxnSpPr>
              <a:cxnSpLocks/>
            </p:cNvCxnSpPr>
            <p:nvPr/>
          </p:nvCxnSpPr>
          <p:spPr>
            <a:xfrm>
              <a:off x="2179983" y="1351722"/>
              <a:ext cx="0" cy="9998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116208A-9FD3-47C7-95D4-8714CE2E7A61}"/>
                </a:ext>
              </a:extLst>
            </p:cNvPr>
            <p:cNvCxnSpPr>
              <a:cxnSpLocks/>
            </p:cNvCxnSpPr>
            <p:nvPr/>
          </p:nvCxnSpPr>
          <p:spPr>
            <a:xfrm>
              <a:off x="2286002" y="1351722"/>
              <a:ext cx="0" cy="9998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CBDC4FA-2CF6-409C-8932-7EBFEF4E6B0A}"/>
                </a:ext>
              </a:extLst>
            </p:cNvPr>
            <p:cNvSpPr txBox="1"/>
            <p:nvPr/>
          </p:nvSpPr>
          <p:spPr>
            <a:xfrm>
              <a:off x="2345581" y="1605886"/>
              <a:ext cx="2362345" cy="369332"/>
            </a:xfrm>
            <a:prstGeom prst="rect">
              <a:avLst/>
            </a:prstGeom>
            <a:noFill/>
          </p:spPr>
          <p:txBody>
            <a:bodyPr wrap="square" rtlCol="0">
              <a:spAutoFit/>
            </a:bodyPr>
            <a:lstStyle/>
            <a:p>
              <a:r>
                <a:rPr lang="en-US" dirty="0">
                  <a:latin typeface="Lucida Grande"/>
                </a:rPr>
                <a:t>≤ 50 MeV deuterons</a:t>
              </a:r>
            </a:p>
          </p:txBody>
        </p:sp>
        <p:cxnSp>
          <p:nvCxnSpPr>
            <p:cNvPr id="20" name="Straight Arrow Connector 19">
              <a:extLst>
                <a:ext uri="{FF2B5EF4-FFF2-40B4-BE49-F238E27FC236}">
                  <a16:creationId xmlns:a16="http://schemas.microsoft.com/office/drawing/2014/main" id="{73347E61-ACDB-4601-A1A2-2E37088AB609}"/>
                </a:ext>
              </a:extLst>
            </p:cNvPr>
            <p:cNvCxnSpPr>
              <a:cxnSpLocks/>
            </p:cNvCxnSpPr>
            <p:nvPr/>
          </p:nvCxnSpPr>
          <p:spPr>
            <a:xfrm>
              <a:off x="2398644" y="1351721"/>
              <a:ext cx="0" cy="9998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5F175FA-B3E2-4D80-916A-8EE082345E1B}"/>
                </a:ext>
              </a:extLst>
            </p:cNvPr>
            <p:cNvCxnSpPr>
              <a:cxnSpLocks/>
            </p:cNvCxnSpPr>
            <p:nvPr/>
          </p:nvCxnSpPr>
          <p:spPr>
            <a:xfrm>
              <a:off x="2116982" y="2768981"/>
              <a:ext cx="0" cy="3975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3DB74B9-67FE-4178-805C-A810ACCB99FD}"/>
                </a:ext>
              </a:extLst>
            </p:cNvPr>
            <p:cNvCxnSpPr>
              <a:cxnSpLocks/>
            </p:cNvCxnSpPr>
            <p:nvPr/>
          </p:nvCxnSpPr>
          <p:spPr>
            <a:xfrm>
              <a:off x="2229625" y="2768981"/>
              <a:ext cx="0" cy="3975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38BB66D-A7D7-44B0-9B36-A9FCBF8331E2}"/>
                </a:ext>
              </a:extLst>
            </p:cNvPr>
            <p:cNvCxnSpPr>
              <a:cxnSpLocks/>
            </p:cNvCxnSpPr>
            <p:nvPr/>
          </p:nvCxnSpPr>
          <p:spPr>
            <a:xfrm>
              <a:off x="2335644" y="2768981"/>
              <a:ext cx="0" cy="3975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9C918E93-2464-44A3-89DB-181A9A514AD9}"/>
                </a:ext>
              </a:extLst>
            </p:cNvPr>
            <p:cNvCxnSpPr>
              <a:stCxn id="13" idx="2"/>
            </p:cNvCxnSpPr>
            <p:nvPr/>
          </p:nvCxnSpPr>
          <p:spPr>
            <a:xfrm>
              <a:off x="2196549" y="3903626"/>
              <a:ext cx="0" cy="79758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43AA23D7-73E0-4F2B-BE31-B621811A0806}"/>
                </a:ext>
              </a:extLst>
            </p:cNvPr>
            <p:cNvCxnSpPr>
              <a:stCxn id="13" idx="2"/>
            </p:cNvCxnSpPr>
            <p:nvPr/>
          </p:nvCxnSpPr>
          <p:spPr>
            <a:xfrm flipH="1">
              <a:off x="1739348" y="3903626"/>
              <a:ext cx="457201" cy="79758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7409" name="Straight Arrow Connector 17408">
              <a:extLst>
                <a:ext uri="{FF2B5EF4-FFF2-40B4-BE49-F238E27FC236}">
                  <a16:creationId xmlns:a16="http://schemas.microsoft.com/office/drawing/2014/main" id="{CE00CF59-8161-4DD0-89E6-89F0CA3BCD66}"/>
                </a:ext>
              </a:extLst>
            </p:cNvPr>
            <p:cNvCxnSpPr>
              <a:stCxn id="13" idx="2"/>
            </p:cNvCxnSpPr>
            <p:nvPr/>
          </p:nvCxnSpPr>
          <p:spPr>
            <a:xfrm>
              <a:off x="2196549" y="3903626"/>
              <a:ext cx="536712" cy="79758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7412" name="Straight Arrow Connector 17411">
              <a:extLst>
                <a:ext uri="{FF2B5EF4-FFF2-40B4-BE49-F238E27FC236}">
                  <a16:creationId xmlns:a16="http://schemas.microsoft.com/office/drawing/2014/main" id="{2A917815-5D46-4E7B-A845-A1B9B73FAF2A}"/>
                </a:ext>
              </a:extLst>
            </p:cNvPr>
            <p:cNvCxnSpPr>
              <a:stCxn id="13" idx="2"/>
            </p:cNvCxnSpPr>
            <p:nvPr/>
          </p:nvCxnSpPr>
          <p:spPr>
            <a:xfrm flipH="1">
              <a:off x="1967948" y="3903626"/>
              <a:ext cx="228601" cy="79758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7414" name="Straight Arrow Connector 17413">
              <a:extLst>
                <a:ext uri="{FF2B5EF4-FFF2-40B4-BE49-F238E27FC236}">
                  <a16:creationId xmlns:a16="http://schemas.microsoft.com/office/drawing/2014/main" id="{19F46AB8-5776-474F-9D75-1E9204B11EAC}"/>
                </a:ext>
              </a:extLst>
            </p:cNvPr>
            <p:cNvCxnSpPr>
              <a:stCxn id="13" idx="2"/>
            </p:cNvCxnSpPr>
            <p:nvPr/>
          </p:nvCxnSpPr>
          <p:spPr>
            <a:xfrm>
              <a:off x="2196549" y="3903626"/>
              <a:ext cx="268356" cy="79758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4ADFAD39-80D3-4582-A2D2-FF5779A6521A}"/>
                </a:ext>
              </a:extLst>
            </p:cNvPr>
            <p:cNvSpPr txBox="1"/>
            <p:nvPr/>
          </p:nvSpPr>
          <p:spPr>
            <a:xfrm>
              <a:off x="2468217" y="2798938"/>
              <a:ext cx="2362345" cy="369332"/>
            </a:xfrm>
            <a:prstGeom prst="rect">
              <a:avLst/>
            </a:prstGeom>
            <a:noFill/>
          </p:spPr>
          <p:txBody>
            <a:bodyPr wrap="square" rtlCol="0">
              <a:spAutoFit/>
            </a:bodyPr>
            <a:lstStyle/>
            <a:p>
              <a:r>
                <a:rPr lang="en-US" dirty="0">
                  <a:latin typeface="Lucida Grande"/>
                </a:rPr>
                <a:t>Unreacted deuterons</a:t>
              </a:r>
            </a:p>
          </p:txBody>
        </p:sp>
        <p:sp>
          <p:nvSpPr>
            <p:cNvPr id="72" name="TextBox 71">
              <a:extLst>
                <a:ext uri="{FF2B5EF4-FFF2-40B4-BE49-F238E27FC236}">
                  <a16:creationId xmlns:a16="http://schemas.microsoft.com/office/drawing/2014/main" id="{6FF2876A-9D91-40C6-9914-4CCDD95429B3}"/>
                </a:ext>
              </a:extLst>
            </p:cNvPr>
            <p:cNvSpPr txBox="1"/>
            <p:nvPr/>
          </p:nvSpPr>
          <p:spPr>
            <a:xfrm>
              <a:off x="2387123" y="3927887"/>
              <a:ext cx="2362345" cy="646331"/>
            </a:xfrm>
            <a:prstGeom prst="rect">
              <a:avLst/>
            </a:prstGeom>
            <a:noFill/>
          </p:spPr>
          <p:txBody>
            <a:bodyPr wrap="square" rtlCol="0">
              <a:spAutoFit/>
            </a:bodyPr>
            <a:lstStyle/>
            <a:p>
              <a:pPr algn="ctr"/>
              <a:r>
                <a:rPr lang="en-US" dirty="0">
                  <a:latin typeface="Lucida Grande"/>
                </a:rPr>
                <a:t>Energetic secondary neutrons</a:t>
              </a:r>
            </a:p>
          </p:txBody>
        </p:sp>
        <p:sp>
          <p:nvSpPr>
            <p:cNvPr id="73" name="Rectangle 72">
              <a:extLst>
                <a:ext uri="{FF2B5EF4-FFF2-40B4-BE49-F238E27FC236}">
                  <a16:creationId xmlns:a16="http://schemas.microsoft.com/office/drawing/2014/main" id="{C78A8039-DA7A-4B45-B3C3-57D3B760468F}"/>
                </a:ext>
              </a:extLst>
            </p:cNvPr>
            <p:cNvSpPr/>
            <p:nvPr/>
          </p:nvSpPr>
          <p:spPr>
            <a:xfrm>
              <a:off x="1015376" y="4693059"/>
              <a:ext cx="2362346" cy="74522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(n,p) and/or (n,2n) target</a:t>
              </a:r>
            </a:p>
          </p:txBody>
        </p:sp>
      </p:grpSp>
      <p:sp>
        <p:nvSpPr>
          <p:cNvPr id="17416" name="Rectangle 17415">
            <a:extLst>
              <a:ext uri="{FF2B5EF4-FFF2-40B4-BE49-F238E27FC236}">
                <a16:creationId xmlns:a16="http://schemas.microsoft.com/office/drawing/2014/main" id="{910D09CB-B0E9-4FFF-AF41-CF008C88C4CA}"/>
              </a:ext>
            </a:extLst>
          </p:cNvPr>
          <p:cNvSpPr/>
          <p:nvPr/>
        </p:nvSpPr>
        <p:spPr>
          <a:xfrm>
            <a:off x="4031186" y="4515650"/>
            <a:ext cx="7906256"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2D637F"/>
                </a:solidFill>
                <a:latin typeface="Lucida Grande"/>
                <a:ea typeface="Calibri" panose="020F0502020204030204" pitchFamily="34" charset="0"/>
              </a:rPr>
              <a:t>(</a:t>
            </a:r>
            <a:r>
              <a:rPr lang="en-US" dirty="0" err="1">
                <a:solidFill>
                  <a:srgbClr val="2D637F"/>
                </a:solidFill>
                <a:latin typeface="Lucida Grande"/>
                <a:ea typeface="Calibri" panose="020F0502020204030204" pitchFamily="34" charset="0"/>
              </a:rPr>
              <a:t>d,xn</a:t>
            </a:r>
            <a:r>
              <a:rPr lang="en-US" dirty="0">
                <a:solidFill>
                  <a:srgbClr val="2D637F"/>
                </a:solidFill>
                <a:latin typeface="Lucida Grande"/>
                <a:ea typeface="Calibri" panose="020F0502020204030204" pitchFamily="34" charset="0"/>
              </a:rPr>
              <a:t>) reaction produces the same radionuclide as the commonly-used (</a:t>
            </a:r>
            <a:r>
              <a:rPr lang="en-US" dirty="0" err="1">
                <a:solidFill>
                  <a:srgbClr val="2D637F"/>
                </a:solidFill>
                <a:latin typeface="Lucida Grande"/>
                <a:ea typeface="Calibri" panose="020F0502020204030204" pitchFamily="34" charset="0"/>
              </a:rPr>
              <a:t>p,n</a:t>
            </a:r>
            <a:r>
              <a:rPr lang="en-US" dirty="0">
                <a:solidFill>
                  <a:srgbClr val="2D637F"/>
                </a:solidFill>
                <a:latin typeface="Lucida Grande"/>
                <a:ea typeface="Calibri" panose="020F0502020204030204" pitchFamily="34" charset="0"/>
              </a:rPr>
              <a:t>) reaction</a:t>
            </a:r>
          </a:p>
          <a:p>
            <a:pPr marL="285750" indent="-285750">
              <a:buFont typeface="Arial" panose="020B0604020202020204" pitchFamily="34" charset="0"/>
              <a:buChar char="•"/>
            </a:pPr>
            <a:r>
              <a:rPr lang="en-US" dirty="0">
                <a:solidFill>
                  <a:srgbClr val="2D637F"/>
                </a:solidFill>
                <a:latin typeface="Lucida Grande"/>
                <a:ea typeface="Calibri" panose="020F0502020204030204" pitchFamily="34" charset="0"/>
              </a:rPr>
              <a:t>Simultaneously makes a significant energetic secondary neutron flux (ESNF) from breakup of unreacted primary deuteron beam.  </a:t>
            </a:r>
          </a:p>
          <a:p>
            <a:pPr marL="285750" indent="-285750">
              <a:buFont typeface="Arial" panose="020B0604020202020204" pitchFamily="34" charset="0"/>
              <a:buChar char="•"/>
            </a:pPr>
            <a:r>
              <a:rPr lang="en-US" dirty="0">
                <a:solidFill>
                  <a:srgbClr val="2D637F"/>
                </a:solidFill>
                <a:latin typeface="Lucida Grande"/>
                <a:ea typeface="Calibri" panose="020F0502020204030204" pitchFamily="34" charset="0"/>
              </a:rPr>
              <a:t>ESNF can be used to produce high specific-activity radionuclides via (n,2n), or charge exchange reactions such as (n,p) and (n,</a:t>
            </a:r>
            <a:r>
              <a:rPr lang="en-US" dirty="0">
                <a:solidFill>
                  <a:srgbClr val="2D637F"/>
                </a:solidFill>
                <a:latin typeface="Lucida Grande"/>
                <a:ea typeface="Calibri" panose="020F0502020204030204" pitchFamily="34" charset="0"/>
                <a:cs typeface="Times New Roman" panose="02020603050405020304" pitchFamily="18" charset="0"/>
              </a:rPr>
              <a:t>α</a:t>
            </a:r>
            <a:r>
              <a:rPr lang="en-US" dirty="0">
                <a:solidFill>
                  <a:srgbClr val="2D637F"/>
                </a:solidFill>
                <a:latin typeface="Lucida Grande"/>
                <a:ea typeface="Calibri" panose="020F0502020204030204" pitchFamily="34" charset="0"/>
              </a:rPr>
              <a:t>).</a:t>
            </a:r>
            <a:endParaRPr lang="en-US" dirty="0">
              <a:solidFill>
                <a:srgbClr val="2D637F"/>
              </a:solidFill>
              <a:latin typeface="Lucida Grande"/>
            </a:endParaRPr>
          </a:p>
        </p:txBody>
      </p:sp>
      <p:sp>
        <p:nvSpPr>
          <p:cNvPr id="76" name="Rectangle 75">
            <a:extLst>
              <a:ext uri="{FF2B5EF4-FFF2-40B4-BE49-F238E27FC236}">
                <a16:creationId xmlns:a16="http://schemas.microsoft.com/office/drawing/2014/main" id="{98A7CED7-0A36-4C92-AD86-E7F01A5F690A}"/>
              </a:ext>
            </a:extLst>
          </p:cNvPr>
          <p:cNvSpPr/>
          <p:nvPr/>
        </p:nvSpPr>
        <p:spPr>
          <a:xfrm>
            <a:off x="953114" y="5199325"/>
            <a:ext cx="2830349" cy="939481"/>
          </a:xfrm>
          <a:prstGeom prst="rect">
            <a:avLst/>
          </a:prstGeom>
          <a:solidFill>
            <a:srgbClr val="FFFF00"/>
          </a:solidFill>
          <a:ln w="28575">
            <a:solidFill>
              <a:srgbClr val="2D63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baseline="30000" dirty="0">
                <a:solidFill>
                  <a:sysClr val="windowText" lastClr="000000"/>
                </a:solidFill>
                <a:latin typeface="Georgia" panose="02040502050405020303" pitchFamily="18" charset="0"/>
              </a:rPr>
              <a:t>86</a:t>
            </a:r>
            <a:r>
              <a:rPr lang="en-US" sz="1600" b="1" dirty="0">
                <a:solidFill>
                  <a:sysClr val="windowText" lastClr="000000"/>
                </a:solidFill>
                <a:latin typeface="Georgia" panose="02040502050405020303" pitchFamily="18" charset="0"/>
              </a:rPr>
              <a:t>Sr(d,2n)</a:t>
            </a:r>
            <a:r>
              <a:rPr lang="en-US" sz="1600" b="1" baseline="30000" dirty="0">
                <a:solidFill>
                  <a:sysClr val="windowText" lastClr="000000"/>
                </a:solidFill>
                <a:latin typeface="Georgia" panose="02040502050405020303" pitchFamily="18" charset="0"/>
              </a:rPr>
              <a:t>86m,g</a:t>
            </a:r>
            <a:r>
              <a:rPr lang="en-US" sz="1600" b="1" dirty="0">
                <a:solidFill>
                  <a:sysClr val="windowText" lastClr="000000"/>
                </a:solidFill>
                <a:latin typeface="Georgia" panose="02040502050405020303" pitchFamily="18" charset="0"/>
              </a:rPr>
              <a:t>Y </a:t>
            </a:r>
            <a:r>
              <a:rPr lang="en-US" sz="1600" b="1" dirty="0">
                <a:solidFill>
                  <a:sysClr val="windowText" lastClr="000000"/>
                </a:solidFill>
                <a:latin typeface="Georgia" panose="02040502050405020303" pitchFamily="18" charset="0"/>
                <a:sym typeface="Wingdings" panose="05000000000000000000" pitchFamily="2" charset="2"/>
              </a:rPr>
              <a:t>w/ </a:t>
            </a:r>
            <a:r>
              <a:rPr lang="en-US" sz="1600" b="1" baseline="30000" dirty="0">
                <a:solidFill>
                  <a:sysClr val="windowText" lastClr="000000"/>
                </a:solidFill>
                <a:latin typeface="Georgia" panose="02040502050405020303" pitchFamily="18" charset="0"/>
                <a:sym typeface="Wingdings" panose="05000000000000000000" pitchFamily="2" charset="2"/>
              </a:rPr>
              <a:t>226</a:t>
            </a:r>
            <a:r>
              <a:rPr lang="en-US" sz="1600" b="1" dirty="0">
                <a:solidFill>
                  <a:sysClr val="windowText" lastClr="000000"/>
                </a:solidFill>
                <a:latin typeface="Georgia" panose="02040502050405020303" pitchFamily="18" charset="0"/>
                <a:sym typeface="Wingdings" panose="05000000000000000000" pitchFamily="2" charset="2"/>
              </a:rPr>
              <a:t>Ra(n,2n)</a:t>
            </a:r>
            <a:r>
              <a:rPr lang="en-US" sz="1600" b="1" baseline="30000" dirty="0">
                <a:solidFill>
                  <a:sysClr val="windowText" lastClr="000000"/>
                </a:solidFill>
                <a:latin typeface="Georgia" panose="02040502050405020303" pitchFamily="18" charset="0"/>
                <a:sym typeface="Wingdings" panose="05000000000000000000" pitchFamily="2" charset="2"/>
              </a:rPr>
              <a:t>225</a:t>
            </a:r>
            <a:r>
              <a:rPr lang="en-US" sz="1600" b="1" dirty="0">
                <a:solidFill>
                  <a:sysClr val="windowText" lastClr="000000"/>
                </a:solidFill>
                <a:latin typeface="Georgia" panose="02040502050405020303" pitchFamily="18" charset="0"/>
                <a:sym typeface="Wingdings" panose="05000000000000000000" pitchFamily="2" charset="2"/>
              </a:rPr>
              <a:t>Ra</a:t>
            </a:r>
            <a:r>
              <a:rPr lang="en-US" sz="1600" b="1" baseline="30000" dirty="0">
                <a:solidFill>
                  <a:sysClr val="windowText" lastClr="000000"/>
                </a:solidFill>
                <a:latin typeface="Georgia" panose="02040502050405020303" pitchFamily="18" charset="0"/>
                <a:sym typeface="Wingdings" panose="05000000000000000000" pitchFamily="2" charset="2"/>
              </a:rPr>
              <a:t> 225</a:t>
            </a:r>
            <a:r>
              <a:rPr lang="en-US" sz="1600" b="1" dirty="0">
                <a:solidFill>
                  <a:sysClr val="windowText" lastClr="000000"/>
                </a:solidFill>
                <a:latin typeface="Georgia" panose="02040502050405020303" pitchFamily="18" charset="0"/>
                <a:sym typeface="Wingdings" panose="05000000000000000000" pitchFamily="2" charset="2"/>
              </a:rPr>
              <a:t>Ac planned for Fall 2018!</a:t>
            </a:r>
            <a:endParaRPr lang="en-US" sz="1600" b="1" dirty="0">
              <a:solidFill>
                <a:sysClr val="windowText" lastClr="000000"/>
              </a:solidFill>
              <a:latin typeface="Georgia" panose="02040502050405020303" pitchFamily="18" charset="0"/>
            </a:endParaRPr>
          </a:p>
        </p:txBody>
      </p:sp>
      <p:pic>
        <p:nvPicPr>
          <p:cNvPr id="77" name="Picture 76" descr="/Users/nssc/Pictures/Photos Library.photoslibrary/resources/proxies/derivatives/03/00/3ce/UNADJUSTEDNONRAW_thumb_3ce.jpg">
            <a:extLst>
              <a:ext uri="{FF2B5EF4-FFF2-40B4-BE49-F238E27FC236}">
                <a16:creationId xmlns:a16="http://schemas.microsoft.com/office/drawing/2014/main" id="{DF57E3CA-EBFC-44F7-9C5E-9CBADA6F19DA}"/>
              </a:ext>
            </a:extLst>
          </p:cNvPr>
          <p:cNvPicPr/>
          <p:nvPr/>
        </p:nvPicPr>
        <p:blipFill rotWithShape="1">
          <a:blip r:embed="rId3">
            <a:extLst>
              <a:ext uri="{28A0092B-C50C-407E-A947-70E740481C1C}">
                <a14:useLocalDpi xmlns:a14="http://schemas.microsoft.com/office/drawing/2010/main" val="0"/>
              </a:ext>
            </a:extLst>
          </a:blip>
          <a:srcRect l="32074" t="49920" r="21120" b="18592"/>
          <a:stretch/>
        </p:blipFill>
        <p:spPr bwMode="auto">
          <a:xfrm>
            <a:off x="4094184" y="1595022"/>
            <a:ext cx="1703534" cy="914400"/>
          </a:xfrm>
          <a:prstGeom prst="rect">
            <a:avLst/>
          </a:prstGeom>
          <a:noFill/>
          <a:ln>
            <a:noFill/>
          </a:ln>
          <a:extLst>
            <a:ext uri="{53640926-AAD7-44D8-BBD7-CCE9431645EC}">
              <a14:shadowObscured xmlns:a14="http://schemas.microsoft.com/office/drawing/2010/main"/>
            </a:ext>
          </a:extLst>
        </p:spPr>
      </p:pic>
      <p:cxnSp>
        <p:nvCxnSpPr>
          <p:cNvPr id="17418" name="Straight Connector 17417">
            <a:extLst>
              <a:ext uri="{FF2B5EF4-FFF2-40B4-BE49-F238E27FC236}">
                <a16:creationId xmlns:a16="http://schemas.microsoft.com/office/drawing/2014/main" id="{FA38D871-F254-43C4-B361-22ABD487E09E}"/>
              </a:ext>
            </a:extLst>
          </p:cNvPr>
          <p:cNvCxnSpPr>
            <a:cxnSpLocks/>
          </p:cNvCxnSpPr>
          <p:nvPr/>
        </p:nvCxnSpPr>
        <p:spPr>
          <a:xfrm flipV="1">
            <a:off x="3218186" y="1162882"/>
            <a:ext cx="4004121" cy="164758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420" name="Straight Connector 17419">
            <a:extLst>
              <a:ext uri="{FF2B5EF4-FFF2-40B4-BE49-F238E27FC236}">
                <a16:creationId xmlns:a16="http://schemas.microsoft.com/office/drawing/2014/main" id="{DC67A0E3-CC2B-42DC-8893-0B7C0A78FFB3}"/>
              </a:ext>
            </a:extLst>
          </p:cNvPr>
          <p:cNvCxnSpPr>
            <a:cxnSpLocks/>
          </p:cNvCxnSpPr>
          <p:nvPr/>
        </p:nvCxnSpPr>
        <p:spPr>
          <a:xfrm>
            <a:off x="3255937" y="3545822"/>
            <a:ext cx="3987829" cy="3975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6677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496" y="1607636"/>
            <a:ext cx="10351008" cy="1150353"/>
          </a:xfrm>
        </p:spPr>
        <p:txBody>
          <a:bodyPr>
            <a:normAutofit fontScale="90000"/>
          </a:bodyPr>
          <a:lstStyle/>
          <a:p>
            <a:pPr algn="ctr"/>
            <a:r>
              <a:rPr lang="en-US" sz="4400" b="0" baseline="30000" dirty="0"/>
              <a:t>155</a:t>
            </a:r>
            <a:r>
              <a:rPr lang="en-US" sz="4400" b="0" dirty="0"/>
              <a:t>Gd(n,2n) Surrogate Cross-Section Measurement</a:t>
            </a:r>
            <a:endParaRPr lang="en-US" b="0"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2006600" y="2762874"/>
            <a:ext cx="7766050" cy="1150353"/>
          </a:xfrm>
          <a:prstGeom prst="rect">
            <a:avLst/>
          </a:prstGeom>
        </p:spPr>
        <p:txBody>
          <a:bodyPr vert="horz" lIns="91440" tIns="45720" rIns="91440" bIns="45720" rtlCol="0" anchor="ctr">
            <a:normAutofit fontScale="975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7129224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hape 51">
            <a:extLst>
              <a:ext uri="{FF2B5EF4-FFF2-40B4-BE49-F238E27FC236}">
                <a16:creationId xmlns:a16="http://schemas.microsoft.com/office/drawing/2014/main" id="{18F06905-6B9E-446B-BC9B-1B2E90E5BAEB}"/>
              </a:ext>
            </a:extLst>
          </p:cNvPr>
          <p:cNvPicPr preferRelativeResize="0"/>
          <p:nvPr/>
        </p:nvPicPr>
        <p:blipFill>
          <a:blip r:embed="rId3">
            <a:alphaModFix/>
          </a:blip>
          <a:stretch>
            <a:fillRect/>
          </a:stretch>
        </p:blipFill>
        <p:spPr>
          <a:xfrm>
            <a:off x="952921" y="3160644"/>
            <a:ext cx="4590206" cy="3097480"/>
          </a:xfrm>
          <a:prstGeom prst="rect">
            <a:avLst/>
          </a:prstGeom>
          <a:noFill/>
          <a:ln>
            <a:noFill/>
          </a:ln>
        </p:spPr>
      </p:pic>
      <p:pic>
        <p:nvPicPr>
          <p:cNvPr id="10" name="Picture 9">
            <a:extLst>
              <a:ext uri="{FF2B5EF4-FFF2-40B4-BE49-F238E27FC236}">
                <a16:creationId xmlns:a16="http://schemas.microsoft.com/office/drawing/2014/main" id="{9A5AA2F5-39B1-4585-A794-8AB6EE719908}"/>
              </a:ext>
            </a:extLst>
          </p:cNvPr>
          <p:cNvPicPr>
            <a:picLocks noChangeAspect="1"/>
          </p:cNvPicPr>
          <p:nvPr/>
        </p:nvPicPr>
        <p:blipFill rotWithShape="1">
          <a:blip r:embed="rId4">
            <a:extLst>
              <a:ext uri="{28A0092B-C50C-407E-A947-70E740481C1C}">
                <a14:useLocalDpi xmlns:a14="http://schemas.microsoft.com/office/drawing/2010/main" val="0"/>
              </a:ext>
            </a:extLst>
          </a:blip>
          <a:srcRect l="9775" r="12720"/>
          <a:stretch/>
        </p:blipFill>
        <p:spPr>
          <a:xfrm>
            <a:off x="6808674" y="1398140"/>
            <a:ext cx="4430405" cy="3992888"/>
          </a:xfrm>
          <a:prstGeom prst="rect">
            <a:avLst/>
          </a:prstGeom>
        </p:spPr>
      </p:pic>
      <p:sp>
        <p:nvSpPr>
          <p:cNvPr id="2" name="Title 1">
            <a:extLst>
              <a:ext uri="{FF2B5EF4-FFF2-40B4-BE49-F238E27FC236}">
                <a16:creationId xmlns:a16="http://schemas.microsoft.com/office/drawing/2014/main" id="{CEC30BB5-6786-4A72-80E2-AC1F1DDFCBF4}"/>
              </a:ext>
            </a:extLst>
          </p:cNvPr>
          <p:cNvSpPr>
            <a:spLocks noGrp="1"/>
          </p:cNvSpPr>
          <p:nvPr>
            <p:ph type="title"/>
          </p:nvPr>
        </p:nvSpPr>
        <p:spPr/>
        <p:txBody>
          <a:bodyPr>
            <a:normAutofit fontScale="90000"/>
          </a:bodyPr>
          <a:lstStyle/>
          <a:p>
            <a:r>
              <a:rPr lang="en-US" sz="3000" baseline="30000" dirty="0"/>
              <a:t>155</a:t>
            </a:r>
            <a:r>
              <a:rPr lang="en-US" sz="3000" dirty="0"/>
              <a:t>Gd(n,2n) cross section by measurement of surrogate reaction </a:t>
            </a:r>
            <a:r>
              <a:rPr lang="en-US" sz="3000" baseline="30000" dirty="0"/>
              <a:t>157</a:t>
            </a:r>
            <a:r>
              <a:rPr lang="en-US" sz="3000" dirty="0"/>
              <a:t>Gd(</a:t>
            </a:r>
            <a:r>
              <a:rPr lang="en-US" sz="3000" baseline="30000" dirty="0"/>
              <a:t>3</a:t>
            </a:r>
            <a:r>
              <a:rPr lang="en-US" sz="3000" dirty="0"/>
              <a:t>He,</a:t>
            </a:r>
            <a:r>
              <a:rPr lang="el-GR" sz="3000" dirty="0"/>
              <a:t>α</a:t>
            </a:r>
            <a:r>
              <a:rPr lang="en-US" sz="3000" dirty="0"/>
              <a:t>2n)</a:t>
            </a:r>
            <a:r>
              <a:rPr lang="en-US" sz="3000" baseline="30000" dirty="0"/>
              <a:t>154</a:t>
            </a:r>
            <a:r>
              <a:rPr lang="en-US" sz="3000" dirty="0"/>
              <a:t>Gd</a:t>
            </a:r>
          </a:p>
        </p:txBody>
      </p:sp>
      <p:sp>
        <p:nvSpPr>
          <p:cNvPr id="12" name="TextBox 11">
            <a:extLst>
              <a:ext uri="{FF2B5EF4-FFF2-40B4-BE49-F238E27FC236}">
                <a16:creationId xmlns:a16="http://schemas.microsoft.com/office/drawing/2014/main" id="{F5A4D821-D99A-46F2-9E35-B0B19CA9015B}"/>
              </a:ext>
            </a:extLst>
          </p:cNvPr>
          <p:cNvSpPr txBox="1"/>
          <p:nvPr/>
        </p:nvSpPr>
        <p:spPr>
          <a:xfrm>
            <a:off x="381838" y="1175326"/>
            <a:ext cx="5732372" cy="2031325"/>
          </a:xfrm>
          <a:prstGeom prst="rect">
            <a:avLst/>
          </a:prstGeom>
          <a:noFill/>
        </p:spPr>
        <p:txBody>
          <a:bodyPr wrap="square" rtlCol="0">
            <a:spAutoFit/>
          </a:bodyPr>
          <a:lstStyle/>
          <a:p>
            <a:pPr marL="214313" indent="-214313">
              <a:buFontTx/>
              <a:buChar char="-"/>
            </a:pPr>
            <a:r>
              <a:rPr lang="en-US" dirty="0">
                <a:solidFill>
                  <a:srgbClr val="2D637F"/>
                </a:solidFill>
                <a:latin typeface="Lucida Grande"/>
              </a:rPr>
              <a:t>The </a:t>
            </a:r>
            <a:r>
              <a:rPr lang="en-US" dirty="0" err="1">
                <a:solidFill>
                  <a:srgbClr val="2D637F"/>
                </a:solidFill>
                <a:latin typeface="Lucida Grande"/>
              </a:rPr>
              <a:t>LiBerACE</a:t>
            </a:r>
            <a:r>
              <a:rPr lang="en-US" dirty="0">
                <a:solidFill>
                  <a:srgbClr val="2D637F"/>
                </a:solidFill>
                <a:latin typeface="Lucida Grande"/>
              </a:rPr>
              <a:t> detector setup was used with </a:t>
            </a:r>
            <a:r>
              <a:rPr lang="el-GR" dirty="0">
                <a:solidFill>
                  <a:srgbClr val="2D637F"/>
                </a:solidFill>
                <a:latin typeface="Lucida Grande"/>
              </a:rPr>
              <a:t>Δ</a:t>
            </a:r>
            <a:r>
              <a:rPr lang="en-US" dirty="0">
                <a:solidFill>
                  <a:srgbClr val="2D637F"/>
                </a:solidFill>
                <a:latin typeface="Lucida Grande"/>
              </a:rPr>
              <a:t>E/E detectors for the alphas and clover detectors for the gammas</a:t>
            </a:r>
          </a:p>
          <a:p>
            <a:pPr marL="214313" indent="-214313">
              <a:buFontTx/>
              <a:buChar char="-"/>
            </a:pPr>
            <a:r>
              <a:rPr lang="en-US" dirty="0">
                <a:solidFill>
                  <a:srgbClr val="2D637F"/>
                </a:solidFill>
                <a:latin typeface="Lucida Grande"/>
              </a:rPr>
              <a:t>123 keV and 815 keV gamma lines were used to calculate a cross section for </a:t>
            </a:r>
            <a:r>
              <a:rPr lang="en-US" baseline="30000" dirty="0">
                <a:solidFill>
                  <a:srgbClr val="2D637F"/>
                </a:solidFill>
                <a:latin typeface="Lucida Grande"/>
              </a:rPr>
              <a:t>155</a:t>
            </a:r>
            <a:r>
              <a:rPr lang="en-US" dirty="0">
                <a:solidFill>
                  <a:srgbClr val="2D637F"/>
                </a:solidFill>
                <a:latin typeface="Lucida Grande"/>
              </a:rPr>
              <a:t>Gd(n,2n)</a:t>
            </a:r>
          </a:p>
          <a:p>
            <a:pPr marL="214313" indent="-214313">
              <a:buFontTx/>
              <a:buChar char="-"/>
            </a:pPr>
            <a:r>
              <a:rPr lang="en-US" dirty="0">
                <a:solidFill>
                  <a:srgbClr val="2D637F"/>
                </a:solidFill>
                <a:latin typeface="Lucida Grande"/>
              </a:rPr>
              <a:t>Work is currently being done to re-analyze the gamma data</a:t>
            </a:r>
          </a:p>
        </p:txBody>
      </p:sp>
      <p:sp>
        <p:nvSpPr>
          <p:cNvPr id="14" name="TextBox 13">
            <a:extLst>
              <a:ext uri="{FF2B5EF4-FFF2-40B4-BE49-F238E27FC236}">
                <a16:creationId xmlns:a16="http://schemas.microsoft.com/office/drawing/2014/main" id="{1A3CADC1-6854-4B51-BADD-B14C74C43B63}"/>
              </a:ext>
            </a:extLst>
          </p:cNvPr>
          <p:cNvSpPr txBox="1"/>
          <p:nvPr/>
        </p:nvSpPr>
        <p:spPr>
          <a:xfrm>
            <a:off x="5687423" y="6031470"/>
            <a:ext cx="2889307" cy="230832"/>
          </a:xfrm>
          <a:prstGeom prst="rect">
            <a:avLst/>
          </a:prstGeom>
          <a:noFill/>
        </p:spPr>
        <p:txBody>
          <a:bodyPr wrap="square" rtlCol="0">
            <a:spAutoFit/>
          </a:bodyPr>
          <a:lstStyle/>
          <a:p>
            <a:r>
              <a:rPr lang="en-US" sz="900" dirty="0"/>
              <a:t>Darren </a:t>
            </a:r>
            <a:r>
              <a:rPr lang="en-US" sz="900" dirty="0" err="1"/>
              <a:t>Bleuel</a:t>
            </a:r>
            <a:r>
              <a:rPr lang="en-US" sz="900" dirty="0"/>
              <a:t>, 10/27/06 APS/DNP Meeting presentation</a:t>
            </a:r>
          </a:p>
        </p:txBody>
      </p:sp>
    </p:spTree>
    <p:extLst>
      <p:ext uri="{BB962C8B-B14F-4D97-AF65-F5344CB8AC3E}">
        <p14:creationId xmlns:p14="http://schemas.microsoft.com/office/powerpoint/2010/main" val="29686673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179AA6-B712-48BD-A777-665548BED2AF}"/>
              </a:ext>
            </a:extLst>
          </p:cNvPr>
          <p:cNvSpPr txBox="1"/>
          <p:nvPr/>
        </p:nvSpPr>
        <p:spPr>
          <a:xfrm>
            <a:off x="7303831" y="2916359"/>
            <a:ext cx="1402307" cy="507831"/>
          </a:xfrm>
          <a:prstGeom prst="rect">
            <a:avLst/>
          </a:prstGeom>
          <a:noFill/>
        </p:spPr>
        <p:txBody>
          <a:bodyPr wrap="square" rtlCol="0">
            <a:spAutoFit/>
          </a:bodyPr>
          <a:lstStyle/>
          <a:p>
            <a:r>
              <a:rPr lang="en-US" sz="1350" dirty="0"/>
              <a:t>Plot with corrected counts</a:t>
            </a:r>
          </a:p>
        </p:txBody>
      </p:sp>
      <p:pic>
        <p:nvPicPr>
          <p:cNvPr id="12" name="Picture 11">
            <a:extLst>
              <a:ext uri="{FF2B5EF4-FFF2-40B4-BE49-F238E27FC236}">
                <a16:creationId xmlns:a16="http://schemas.microsoft.com/office/drawing/2014/main" id="{878F3421-5CC5-4796-AEA0-6B36A56B7418}"/>
              </a:ext>
            </a:extLst>
          </p:cNvPr>
          <p:cNvPicPr>
            <a:picLocks noChangeAspect="1"/>
          </p:cNvPicPr>
          <p:nvPr/>
        </p:nvPicPr>
        <p:blipFill rotWithShape="1">
          <a:blip r:embed="rId3">
            <a:extLst>
              <a:ext uri="{28A0092B-C50C-407E-A947-70E740481C1C}">
                <a14:useLocalDpi xmlns:a14="http://schemas.microsoft.com/office/drawing/2010/main" val="0"/>
              </a:ext>
            </a:extLst>
          </a:blip>
          <a:srcRect l="9466" t="2204" r="11334" b="5197"/>
          <a:stretch/>
        </p:blipFill>
        <p:spPr>
          <a:xfrm>
            <a:off x="6697095" y="1087341"/>
            <a:ext cx="4516313" cy="3688322"/>
          </a:xfrm>
          <a:prstGeom prst="rect">
            <a:avLst/>
          </a:prstGeom>
        </p:spPr>
      </p:pic>
      <p:pic>
        <p:nvPicPr>
          <p:cNvPr id="16" name="Picture 15">
            <a:extLst>
              <a:ext uri="{FF2B5EF4-FFF2-40B4-BE49-F238E27FC236}">
                <a16:creationId xmlns:a16="http://schemas.microsoft.com/office/drawing/2014/main" id="{504B5125-AF20-4CB2-957E-A3932ED52FC9}"/>
              </a:ext>
            </a:extLst>
          </p:cNvPr>
          <p:cNvPicPr>
            <a:picLocks noChangeAspect="1"/>
          </p:cNvPicPr>
          <p:nvPr/>
        </p:nvPicPr>
        <p:blipFill rotWithShape="1">
          <a:blip r:embed="rId4">
            <a:extLst>
              <a:ext uri="{28A0092B-C50C-407E-A947-70E740481C1C}">
                <a14:useLocalDpi xmlns:a14="http://schemas.microsoft.com/office/drawing/2010/main" val="0"/>
              </a:ext>
            </a:extLst>
          </a:blip>
          <a:srcRect l="5424" t="9851" r="12612" b="5174"/>
          <a:stretch/>
        </p:blipFill>
        <p:spPr>
          <a:xfrm>
            <a:off x="766806" y="2916356"/>
            <a:ext cx="4266222" cy="3023530"/>
          </a:xfrm>
          <a:prstGeom prst="rect">
            <a:avLst/>
          </a:prstGeom>
        </p:spPr>
      </p:pic>
      <p:sp>
        <p:nvSpPr>
          <p:cNvPr id="17" name="Title 1">
            <a:extLst>
              <a:ext uri="{FF2B5EF4-FFF2-40B4-BE49-F238E27FC236}">
                <a16:creationId xmlns:a16="http://schemas.microsoft.com/office/drawing/2014/main" id="{BF06D958-DFF3-42F2-9103-6CC9CC135FC4}"/>
              </a:ext>
            </a:extLst>
          </p:cNvPr>
          <p:cNvSpPr>
            <a:spLocks noGrp="1"/>
          </p:cNvSpPr>
          <p:nvPr>
            <p:ph type="title"/>
          </p:nvPr>
        </p:nvSpPr>
        <p:spPr/>
        <p:txBody>
          <a:bodyPr>
            <a:normAutofit fontScale="90000"/>
          </a:bodyPr>
          <a:lstStyle/>
          <a:p>
            <a:r>
              <a:rPr lang="en-US" sz="3000" baseline="30000" dirty="0"/>
              <a:t>155</a:t>
            </a:r>
            <a:r>
              <a:rPr lang="en-US" sz="3000" dirty="0"/>
              <a:t>Gd(n,2n) cross section by measurement of surrogate reaction </a:t>
            </a:r>
            <a:r>
              <a:rPr lang="en-US" sz="3000" baseline="30000" dirty="0"/>
              <a:t>157</a:t>
            </a:r>
            <a:r>
              <a:rPr lang="en-US" sz="3000" dirty="0"/>
              <a:t>Gd(</a:t>
            </a:r>
            <a:r>
              <a:rPr lang="en-US" sz="3000" baseline="30000" dirty="0"/>
              <a:t>3</a:t>
            </a:r>
            <a:r>
              <a:rPr lang="en-US" sz="3000" dirty="0"/>
              <a:t>He,</a:t>
            </a:r>
            <a:r>
              <a:rPr lang="el-GR" sz="3000" dirty="0"/>
              <a:t>α</a:t>
            </a:r>
            <a:r>
              <a:rPr lang="en-US" sz="3000" dirty="0"/>
              <a:t>2n)</a:t>
            </a:r>
            <a:r>
              <a:rPr lang="en-US" sz="3000" baseline="30000" dirty="0"/>
              <a:t>154</a:t>
            </a:r>
            <a:r>
              <a:rPr lang="en-US" sz="3000" dirty="0"/>
              <a:t>Gd</a:t>
            </a:r>
          </a:p>
        </p:txBody>
      </p:sp>
      <p:sp>
        <p:nvSpPr>
          <p:cNvPr id="18" name="TextBox 17">
            <a:extLst>
              <a:ext uri="{FF2B5EF4-FFF2-40B4-BE49-F238E27FC236}">
                <a16:creationId xmlns:a16="http://schemas.microsoft.com/office/drawing/2014/main" id="{B9FF9DB4-64F1-47E0-A3C8-692FAE34565A}"/>
              </a:ext>
            </a:extLst>
          </p:cNvPr>
          <p:cNvSpPr txBox="1"/>
          <p:nvPr/>
        </p:nvSpPr>
        <p:spPr>
          <a:xfrm>
            <a:off x="532563" y="1130548"/>
            <a:ext cx="5098428" cy="1477328"/>
          </a:xfrm>
          <a:prstGeom prst="rect">
            <a:avLst/>
          </a:prstGeom>
          <a:noFill/>
        </p:spPr>
        <p:txBody>
          <a:bodyPr wrap="square" rtlCol="0">
            <a:spAutoFit/>
          </a:bodyPr>
          <a:lstStyle/>
          <a:p>
            <a:pPr marL="214313" indent="-214313">
              <a:buFontTx/>
              <a:buChar char="-"/>
            </a:pPr>
            <a:r>
              <a:rPr lang="en-US" dirty="0">
                <a:solidFill>
                  <a:srgbClr val="2D637F"/>
                </a:solidFill>
                <a:latin typeface="Lucida Grande"/>
              </a:rPr>
              <a:t>The alpha spectrum was corrected where there was contamination from carbon and oxygen reactions</a:t>
            </a:r>
          </a:p>
          <a:p>
            <a:pPr marL="214313" indent="-214313">
              <a:buFontTx/>
              <a:buChar char="-"/>
            </a:pPr>
            <a:r>
              <a:rPr lang="en-US" dirty="0">
                <a:solidFill>
                  <a:srgbClr val="2D637F"/>
                </a:solidFill>
                <a:latin typeface="Lucida Grande"/>
              </a:rPr>
              <a:t>The errors presented are </a:t>
            </a:r>
            <a:r>
              <a:rPr lang="en-US" b="1" dirty="0">
                <a:solidFill>
                  <a:srgbClr val="2D637F"/>
                </a:solidFill>
                <a:latin typeface="Lucida Grande"/>
              </a:rPr>
              <a:t>statistical only</a:t>
            </a:r>
            <a:r>
              <a:rPr lang="en-US" dirty="0">
                <a:solidFill>
                  <a:srgbClr val="2D637F"/>
                </a:solidFill>
                <a:latin typeface="Lucida Grande"/>
              </a:rPr>
              <a:t> – the full error analysis has not yet been done.</a:t>
            </a:r>
            <a:endParaRPr lang="en-US" b="1" dirty="0">
              <a:solidFill>
                <a:srgbClr val="2D637F"/>
              </a:solidFill>
              <a:latin typeface="Lucida Grande"/>
            </a:endParaRPr>
          </a:p>
        </p:txBody>
      </p:sp>
      <p:sp>
        <p:nvSpPr>
          <p:cNvPr id="10" name="Rectangle 9">
            <a:extLst>
              <a:ext uri="{FF2B5EF4-FFF2-40B4-BE49-F238E27FC236}">
                <a16:creationId xmlns:a16="http://schemas.microsoft.com/office/drawing/2014/main" id="{2E47866D-01D8-4DD8-8EC1-47E5C2859A39}"/>
              </a:ext>
            </a:extLst>
          </p:cNvPr>
          <p:cNvSpPr/>
          <p:nvPr/>
        </p:nvSpPr>
        <p:spPr>
          <a:xfrm>
            <a:off x="10018050" y="5933678"/>
            <a:ext cx="996460" cy="328633"/>
          </a:xfrm>
          <a:prstGeom prst="rect">
            <a:avLst/>
          </a:prstGeom>
          <a:solidFill>
            <a:schemeClr val="tx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Lucida Grande"/>
              </a:rPr>
              <a:t>A. Lewis</a:t>
            </a:r>
          </a:p>
        </p:txBody>
      </p:sp>
      <p:pic>
        <p:nvPicPr>
          <p:cNvPr id="11" name="Picture 10">
            <a:extLst>
              <a:ext uri="{FF2B5EF4-FFF2-40B4-BE49-F238E27FC236}">
                <a16:creationId xmlns:a16="http://schemas.microsoft.com/office/drawing/2014/main" id="{BBB0E2A3-D815-413B-9ED2-7901C8BEF47D}"/>
              </a:ext>
            </a:extLst>
          </p:cNvPr>
          <p:cNvPicPr>
            <a:picLocks noChangeAspect="1"/>
          </p:cNvPicPr>
          <p:nvPr/>
        </p:nvPicPr>
        <p:blipFill>
          <a:blip r:embed="rId5"/>
          <a:stretch>
            <a:fillRect/>
          </a:stretch>
        </p:blipFill>
        <p:spPr>
          <a:xfrm>
            <a:off x="9887830" y="4650349"/>
            <a:ext cx="1256900" cy="1388928"/>
          </a:xfrm>
          <a:prstGeom prst="rect">
            <a:avLst/>
          </a:prstGeom>
        </p:spPr>
      </p:pic>
      <p:pic>
        <p:nvPicPr>
          <p:cNvPr id="13" name="Picture 12">
            <a:extLst>
              <a:ext uri="{FF2B5EF4-FFF2-40B4-BE49-F238E27FC236}">
                <a16:creationId xmlns:a16="http://schemas.microsoft.com/office/drawing/2014/main" id="{EC4EFE01-C95D-4173-B612-88715D74AB15}"/>
              </a:ext>
            </a:extLst>
          </p:cNvPr>
          <p:cNvPicPr>
            <a:picLocks noChangeAspect="1"/>
          </p:cNvPicPr>
          <p:nvPr/>
        </p:nvPicPr>
        <p:blipFill rotWithShape="1">
          <a:blip r:embed="rId6"/>
          <a:srcRect l="20482" t="5363" r="14224" b="37626"/>
          <a:stretch/>
        </p:blipFill>
        <p:spPr>
          <a:xfrm>
            <a:off x="7158974" y="4630429"/>
            <a:ext cx="1186423" cy="1335400"/>
          </a:xfrm>
          <a:prstGeom prst="rect">
            <a:avLst/>
          </a:prstGeom>
        </p:spPr>
      </p:pic>
      <p:sp>
        <p:nvSpPr>
          <p:cNvPr id="14" name="TextBox 13">
            <a:extLst>
              <a:ext uri="{FF2B5EF4-FFF2-40B4-BE49-F238E27FC236}">
                <a16:creationId xmlns:a16="http://schemas.microsoft.com/office/drawing/2014/main" id="{5B87F010-FE11-4208-A3F6-4A24DACDA0C1}"/>
              </a:ext>
            </a:extLst>
          </p:cNvPr>
          <p:cNvSpPr txBox="1"/>
          <p:nvPr/>
        </p:nvSpPr>
        <p:spPr>
          <a:xfrm>
            <a:off x="7181355" y="5964593"/>
            <a:ext cx="1141659"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E. Matthews</a:t>
            </a:r>
          </a:p>
        </p:txBody>
      </p:sp>
    </p:spTree>
    <p:extLst>
      <p:ext uri="{BB962C8B-B14F-4D97-AF65-F5344CB8AC3E}">
        <p14:creationId xmlns:p14="http://schemas.microsoft.com/office/powerpoint/2010/main" val="38680585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607636"/>
            <a:ext cx="7766050" cy="1150353"/>
          </a:xfrm>
        </p:spPr>
        <p:txBody>
          <a:bodyPr>
            <a:normAutofit/>
          </a:bodyPr>
          <a:lstStyle/>
          <a:p>
            <a:pPr algn="ctr"/>
            <a:r>
              <a:rPr lang="en-US" sz="4400" b="0" dirty="0"/>
              <a:t>FIER</a:t>
            </a:r>
            <a:endParaRPr lang="en-US" b="0"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2006600" y="2762874"/>
            <a:ext cx="7766050" cy="1150353"/>
          </a:xfrm>
          <a:prstGeom prst="rect">
            <a:avLst/>
          </a:prstGeom>
        </p:spPr>
        <p:txBody>
          <a:bodyPr vert="horz" lIns="91440" tIns="45720" rIns="91440" bIns="45720" rtlCol="0" anchor="ctr">
            <a:normAutofit fontScale="975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38594716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Input Data</a:t>
            </a:r>
          </a:p>
        </p:txBody>
      </p:sp>
      <p:sp>
        <p:nvSpPr>
          <p:cNvPr id="3" name="TextBox 2"/>
          <p:cNvSpPr txBox="1"/>
          <p:nvPr/>
        </p:nvSpPr>
        <p:spPr>
          <a:xfrm>
            <a:off x="1600200" y="5432962"/>
            <a:ext cx="9067800" cy="830997"/>
          </a:xfrm>
          <a:prstGeom prst="rect">
            <a:avLst/>
          </a:prstGeom>
          <a:noFill/>
          <a:ln w="38100">
            <a:solidFill>
              <a:schemeClr val="accent6"/>
            </a:solidFill>
          </a:ln>
        </p:spPr>
        <p:txBody>
          <a:bodyPr wrap="square" rtlCol="0">
            <a:spAutoFit/>
          </a:bodyPr>
          <a:lstStyle/>
          <a:p>
            <a:pPr algn="ctr"/>
            <a:r>
              <a:rPr lang="en-US" sz="1600" b="1" dirty="0">
                <a:latin typeface="Lucida Grande"/>
                <a:ea typeface="Arial" charset="0"/>
                <a:cs typeface="Arial" charset="0"/>
              </a:rPr>
              <a:t>Because FIER uses an analytical and exact model for production and decay of fission products, the accuracy of FIER outputs are only dependent on nuclear data. This makes FIER ideal for sensitivity studies. </a:t>
            </a:r>
          </a:p>
        </p:txBody>
      </p:sp>
      <p:grpSp>
        <p:nvGrpSpPr>
          <p:cNvPr id="26" name="Group 25">
            <a:extLst>
              <a:ext uri="{FF2B5EF4-FFF2-40B4-BE49-F238E27FC236}">
                <a16:creationId xmlns:a16="http://schemas.microsoft.com/office/drawing/2014/main" id="{8537CDDA-0491-456A-98E7-ADA12CBE2C5F}"/>
              </a:ext>
            </a:extLst>
          </p:cNvPr>
          <p:cNvGrpSpPr/>
          <p:nvPr/>
        </p:nvGrpSpPr>
        <p:grpSpPr>
          <a:xfrm>
            <a:off x="1847849" y="859360"/>
            <a:ext cx="8549106" cy="4567238"/>
            <a:chOff x="323849" y="1143000"/>
            <a:chExt cx="8549106" cy="4567238"/>
          </a:xfrm>
        </p:grpSpPr>
        <p:sp>
          <p:nvSpPr>
            <p:cNvPr id="11" name="TextBox 10"/>
            <p:cNvSpPr txBox="1"/>
            <p:nvPr/>
          </p:nvSpPr>
          <p:spPr>
            <a:xfrm>
              <a:off x="323849" y="1247330"/>
              <a:ext cx="2495551" cy="4247317"/>
            </a:xfrm>
            <a:prstGeom prst="rect">
              <a:avLst/>
            </a:prstGeom>
            <a:noFill/>
            <a:ln>
              <a:solidFill>
                <a:schemeClr val="tx1"/>
              </a:solidFill>
            </a:ln>
          </p:spPr>
          <p:txBody>
            <a:bodyPr wrap="square" rtlCol="0">
              <a:spAutoFit/>
            </a:bodyPr>
            <a:lstStyle/>
            <a:p>
              <a:pPr algn="ctr"/>
              <a:r>
                <a:rPr lang="en-US" b="1" u="sng" dirty="0">
                  <a:latin typeface="Lucida Grande"/>
                  <a:ea typeface="Arial" charset="0"/>
                  <a:cs typeface="Arial" charset="0"/>
                </a:rPr>
                <a:t>INPUTS</a:t>
              </a: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385" y="3029921"/>
              <a:ext cx="2431774" cy="1143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27" y="3551955"/>
              <a:ext cx="1857084" cy="14856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62" y="1953648"/>
              <a:ext cx="1660224" cy="1076902"/>
            </a:xfrm>
            <a:prstGeom prst="rect">
              <a:avLst/>
            </a:prstGeom>
          </p:spPr>
        </p:pic>
        <p:sp>
          <p:nvSpPr>
            <p:cNvPr id="7" name="TextBox 6"/>
            <p:cNvSpPr txBox="1"/>
            <p:nvPr/>
          </p:nvSpPr>
          <p:spPr>
            <a:xfrm>
              <a:off x="714308" y="3181290"/>
              <a:ext cx="1622560" cy="369332"/>
            </a:xfrm>
            <a:prstGeom prst="rect">
              <a:avLst/>
            </a:prstGeom>
            <a:noFill/>
          </p:spPr>
          <p:txBody>
            <a:bodyPr wrap="none" rtlCol="0">
              <a:spAutoFit/>
            </a:bodyPr>
            <a:lstStyle/>
            <a:p>
              <a:pPr algn="ctr"/>
              <a:r>
                <a:rPr lang="en-US" b="1" u="sng">
                  <a:latin typeface="Lucida Grande"/>
                  <a:ea typeface="Arial" charset="0"/>
                  <a:cs typeface="Arial" charset="0"/>
                </a:rPr>
                <a:t>Fission Yields</a:t>
              </a:r>
            </a:p>
          </p:txBody>
        </p:sp>
        <p:sp>
          <p:nvSpPr>
            <p:cNvPr id="8" name="TextBox 7"/>
            <p:cNvSpPr txBox="1"/>
            <p:nvPr/>
          </p:nvSpPr>
          <p:spPr>
            <a:xfrm>
              <a:off x="458629" y="4984135"/>
              <a:ext cx="2133918" cy="338554"/>
            </a:xfrm>
            <a:prstGeom prst="rect">
              <a:avLst/>
            </a:prstGeom>
            <a:noFill/>
          </p:spPr>
          <p:txBody>
            <a:bodyPr wrap="none" rtlCol="0">
              <a:spAutoFit/>
            </a:bodyPr>
            <a:lstStyle/>
            <a:p>
              <a:pPr algn="ctr"/>
              <a:r>
                <a:rPr lang="en-US" sz="1600" b="1">
                  <a:latin typeface="Lucida Grande"/>
                  <a:ea typeface="Arial" charset="0"/>
                  <a:cs typeface="Arial" charset="0"/>
                </a:rPr>
                <a:t>(England and Rider)</a:t>
              </a:r>
              <a:endParaRPr lang="en-US" sz="1600" b="1" dirty="0">
                <a:latin typeface="Lucida Grande"/>
                <a:ea typeface="Arial" charset="0"/>
                <a:cs typeface="Arial" charset="0"/>
              </a:endParaRPr>
            </a:p>
          </p:txBody>
        </p:sp>
        <p:sp>
          <p:nvSpPr>
            <p:cNvPr id="9" name="TextBox 8"/>
            <p:cNvSpPr txBox="1"/>
            <p:nvPr/>
          </p:nvSpPr>
          <p:spPr>
            <a:xfrm>
              <a:off x="595373" y="1625135"/>
              <a:ext cx="1940403" cy="369332"/>
            </a:xfrm>
            <a:prstGeom prst="rect">
              <a:avLst/>
            </a:prstGeom>
            <a:noFill/>
          </p:spPr>
          <p:txBody>
            <a:bodyPr wrap="none" rtlCol="0">
              <a:spAutoFit/>
            </a:bodyPr>
            <a:lstStyle/>
            <a:p>
              <a:pPr algn="ctr"/>
              <a:r>
                <a:rPr lang="en-US" b="1" u="sng" dirty="0">
                  <a:latin typeface="Lucida Grande"/>
                  <a:ea typeface="Arial" charset="0"/>
                  <a:cs typeface="Arial" charset="0"/>
                </a:rPr>
                <a:t>Decay/Structure</a:t>
              </a:r>
            </a:p>
          </p:txBody>
        </p:sp>
        <p:sp>
          <p:nvSpPr>
            <p:cNvPr id="10" name="TextBox 9"/>
            <p:cNvSpPr txBox="1"/>
            <p:nvPr/>
          </p:nvSpPr>
          <p:spPr>
            <a:xfrm>
              <a:off x="401633" y="2852523"/>
              <a:ext cx="2327881" cy="338554"/>
            </a:xfrm>
            <a:prstGeom prst="rect">
              <a:avLst/>
            </a:prstGeom>
            <a:noFill/>
          </p:spPr>
          <p:txBody>
            <a:bodyPr wrap="none" rtlCol="0">
              <a:spAutoFit/>
            </a:bodyPr>
            <a:lstStyle/>
            <a:p>
              <a:pPr algn="ctr"/>
              <a:r>
                <a:rPr lang="en-US" sz="1600" b="1" dirty="0">
                  <a:latin typeface="Lucida Grande"/>
                  <a:ea typeface="Arial" charset="0"/>
                  <a:cs typeface="Arial" charset="0"/>
                </a:rPr>
                <a:t>(ENDF File 8 / ENSDF)</a:t>
              </a:r>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4041" t="5717" r="10815"/>
            <a:stretch/>
          </p:blipFill>
          <p:spPr>
            <a:xfrm>
              <a:off x="6592156" y="1455556"/>
              <a:ext cx="2055687" cy="1821044"/>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t="8515" r="6901"/>
            <a:stretch/>
          </p:blipFill>
          <p:spPr>
            <a:xfrm>
              <a:off x="6347423" y="3706138"/>
              <a:ext cx="2415577" cy="1780262"/>
            </a:xfrm>
            <a:prstGeom prst="rect">
              <a:avLst/>
            </a:prstGeom>
          </p:spPr>
        </p:pic>
        <p:sp>
          <p:nvSpPr>
            <p:cNvPr id="15" name="TextBox 14"/>
            <p:cNvSpPr txBox="1"/>
            <p:nvPr/>
          </p:nvSpPr>
          <p:spPr>
            <a:xfrm>
              <a:off x="6651048" y="1143000"/>
              <a:ext cx="1937903" cy="369332"/>
            </a:xfrm>
            <a:prstGeom prst="rect">
              <a:avLst/>
            </a:prstGeom>
            <a:noFill/>
          </p:spPr>
          <p:txBody>
            <a:bodyPr wrap="none" rtlCol="0">
              <a:spAutoFit/>
            </a:bodyPr>
            <a:lstStyle/>
            <a:p>
              <a:pPr algn="ctr"/>
              <a:r>
                <a:rPr lang="en-US" b="1" u="sng">
                  <a:latin typeface="Lucida Grande"/>
                  <a:ea typeface="Arial" charset="0"/>
                  <a:cs typeface="Arial" charset="0"/>
                </a:rPr>
                <a:t>Population Data</a:t>
              </a:r>
              <a:endParaRPr lang="en-US" b="1" u="sng" dirty="0">
                <a:latin typeface="Lucida Grande"/>
                <a:ea typeface="Arial" charset="0"/>
                <a:cs typeface="Arial" charset="0"/>
              </a:endParaRPr>
            </a:p>
          </p:txBody>
        </p:sp>
        <p:cxnSp>
          <p:nvCxnSpPr>
            <p:cNvPr id="17" name="Straight Arrow Connector 16"/>
            <p:cNvCxnSpPr/>
            <p:nvPr/>
          </p:nvCxnSpPr>
          <p:spPr bwMode="auto">
            <a:xfrm>
              <a:off x="2819400" y="3601421"/>
              <a:ext cx="537507" cy="0"/>
            </a:xfrm>
            <a:prstGeom prst="straightConnector1">
              <a:avLst/>
            </a:prstGeom>
            <a:solidFill>
              <a:schemeClr val="accent1"/>
            </a:solidFill>
            <a:ln w="76200" cap="flat" cmpd="sng" algn="ctr">
              <a:solidFill>
                <a:srgbClr val="FF0000"/>
              </a:solidFill>
              <a:prstDash val="solid"/>
              <a:round/>
              <a:headEnd type="none" w="med" len="med"/>
              <a:tailEnd type="triangle"/>
            </a:ln>
            <a:effectLst/>
          </p:spPr>
        </p:cxnSp>
        <p:cxnSp>
          <p:nvCxnSpPr>
            <p:cNvPr id="19" name="Straight Arrow Connector 18"/>
            <p:cNvCxnSpPr/>
            <p:nvPr/>
          </p:nvCxnSpPr>
          <p:spPr bwMode="auto">
            <a:xfrm flipV="1">
              <a:off x="5833394" y="2854804"/>
              <a:ext cx="444654" cy="5715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1" name="Straight Arrow Connector 20"/>
            <p:cNvCxnSpPr/>
            <p:nvPr/>
          </p:nvCxnSpPr>
          <p:spPr bwMode="auto">
            <a:xfrm>
              <a:off x="5831253" y="3660129"/>
              <a:ext cx="315799" cy="63466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sp>
          <p:nvSpPr>
            <p:cNvPr id="16" name="TextBox 15"/>
            <p:cNvSpPr txBox="1"/>
            <p:nvPr/>
          </p:nvSpPr>
          <p:spPr>
            <a:xfrm rot="16200000">
              <a:off x="6378671" y="2152009"/>
              <a:ext cx="253748" cy="369332"/>
            </a:xfrm>
            <a:prstGeom prst="rect">
              <a:avLst/>
            </a:prstGeom>
            <a:solidFill>
              <a:schemeClr val="bg1"/>
            </a:solidFill>
          </p:spPr>
          <p:txBody>
            <a:bodyPr wrap="square" rtlCol="0">
              <a:spAutoFit/>
            </a:bodyPr>
            <a:lstStyle/>
            <a:p>
              <a:r>
                <a:rPr lang="en-US" dirty="0">
                  <a:latin typeface="Lucida Grande"/>
                  <a:ea typeface="Arial" charset="0"/>
                  <a:cs typeface="Arial" charset="0"/>
                </a:rPr>
                <a:t>z</a:t>
              </a:r>
            </a:p>
          </p:txBody>
        </p:sp>
        <p:sp>
          <p:nvSpPr>
            <p:cNvPr id="20" name="TextBox 19"/>
            <p:cNvSpPr txBox="1"/>
            <p:nvPr/>
          </p:nvSpPr>
          <p:spPr>
            <a:xfrm rot="5400000">
              <a:off x="7903578" y="2307223"/>
              <a:ext cx="1600199" cy="338554"/>
            </a:xfrm>
            <a:prstGeom prst="rect">
              <a:avLst/>
            </a:prstGeom>
            <a:solidFill>
              <a:schemeClr val="bg1"/>
            </a:solidFill>
          </p:spPr>
          <p:txBody>
            <a:bodyPr wrap="square" rtlCol="0">
              <a:spAutoFit/>
            </a:bodyPr>
            <a:lstStyle/>
            <a:p>
              <a:r>
                <a:rPr lang="en-US" sz="1600" dirty="0">
                  <a:latin typeface="Lucida Grande"/>
                  <a:ea typeface="Arial" charset="0"/>
                  <a:cs typeface="Arial" charset="0"/>
                </a:rPr>
                <a:t>No. Produced</a:t>
              </a:r>
            </a:p>
          </p:txBody>
        </p:sp>
        <p:sp>
          <p:nvSpPr>
            <p:cNvPr id="22" name="TextBox 21"/>
            <p:cNvSpPr txBox="1"/>
            <p:nvPr/>
          </p:nvSpPr>
          <p:spPr>
            <a:xfrm>
              <a:off x="7391400" y="3090446"/>
              <a:ext cx="228600" cy="338554"/>
            </a:xfrm>
            <a:prstGeom prst="rect">
              <a:avLst/>
            </a:prstGeom>
            <a:solidFill>
              <a:schemeClr val="bg1"/>
            </a:solidFill>
          </p:spPr>
          <p:txBody>
            <a:bodyPr wrap="square" rtlCol="0">
              <a:spAutoFit/>
            </a:bodyPr>
            <a:lstStyle/>
            <a:p>
              <a:r>
                <a:rPr lang="en-US" sz="1600" dirty="0">
                  <a:latin typeface="Lucida Grande"/>
                  <a:ea typeface="Arial" charset="0"/>
                  <a:cs typeface="Arial" charset="0"/>
                </a:rPr>
                <a:t>A</a:t>
              </a:r>
            </a:p>
          </p:txBody>
        </p:sp>
        <p:sp>
          <p:nvSpPr>
            <p:cNvPr id="14" name="TextBox 13"/>
            <p:cNvSpPr txBox="1"/>
            <p:nvPr/>
          </p:nvSpPr>
          <p:spPr>
            <a:xfrm>
              <a:off x="6431136" y="3309611"/>
              <a:ext cx="2385588" cy="369332"/>
            </a:xfrm>
            <a:prstGeom prst="rect">
              <a:avLst/>
            </a:prstGeom>
            <a:noFill/>
          </p:spPr>
          <p:txBody>
            <a:bodyPr wrap="none" rtlCol="0">
              <a:spAutoFit/>
            </a:bodyPr>
            <a:lstStyle/>
            <a:p>
              <a:pPr algn="ctr"/>
              <a:r>
                <a:rPr lang="en-US" b="1" u="sng">
                  <a:latin typeface="Lucida Grande"/>
                  <a:ea typeface="Arial" charset="0"/>
                  <a:cs typeface="Arial" charset="0"/>
                </a:rPr>
                <a:t>Gamma-Ray Spectra</a:t>
              </a:r>
              <a:endParaRPr lang="en-US" b="1" u="sng" dirty="0">
                <a:latin typeface="Lucida Grande"/>
                <a:ea typeface="Arial" charset="0"/>
                <a:cs typeface="Arial" charset="0"/>
              </a:endParaRPr>
            </a:p>
          </p:txBody>
        </p:sp>
        <p:sp>
          <p:nvSpPr>
            <p:cNvPr id="23" name="TextBox 22"/>
            <p:cNvSpPr txBox="1"/>
            <p:nvPr/>
          </p:nvSpPr>
          <p:spPr>
            <a:xfrm rot="16200000">
              <a:off x="5561580" y="4311549"/>
              <a:ext cx="1549378" cy="338554"/>
            </a:xfrm>
            <a:prstGeom prst="rect">
              <a:avLst/>
            </a:prstGeom>
            <a:solidFill>
              <a:schemeClr val="bg1"/>
            </a:solidFill>
          </p:spPr>
          <p:txBody>
            <a:bodyPr wrap="square" rtlCol="0">
              <a:spAutoFit/>
            </a:bodyPr>
            <a:lstStyle/>
            <a:p>
              <a:r>
                <a:rPr lang="en-US" sz="1600" dirty="0">
                  <a:latin typeface="Lucida Grande"/>
                  <a:ea typeface="Arial" charset="0"/>
                  <a:cs typeface="Arial" charset="0"/>
                </a:rPr>
                <a:t>No. Emissions</a:t>
              </a:r>
            </a:p>
          </p:txBody>
        </p:sp>
        <p:sp>
          <p:nvSpPr>
            <p:cNvPr id="24" name="TextBox 23"/>
            <p:cNvSpPr txBox="1"/>
            <p:nvPr/>
          </p:nvSpPr>
          <p:spPr>
            <a:xfrm>
              <a:off x="7010400" y="5371684"/>
              <a:ext cx="1445514" cy="338554"/>
            </a:xfrm>
            <a:prstGeom prst="rect">
              <a:avLst/>
            </a:prstGeom>
            <a:solidFill>
              <a:schemeClr val="bg1"/>
            </a:solidFill>
          </p:spPr>
          <p:txBody>
            <a:bodyPr wrap="square" rtlCol="0">
              <a:spAutoFit/>
            </a:bodyPr>
            <a:lstStyle/>
            <a:p>
              <a:r>
                <a:rPr lang="en-US" sz="1600">
                  <a:latin typeface="Lucida Grande"/>
                  <a:ea typeface="Arial" charset="0"/>
                  <a:cs typeface="Arial" charset="0"/>
                </a:rPr>
                <a:t>Energy (keV)</a:t>
              </a:r>
              <a:endParaRPr lang="en-US" sz="1600" dirty="0">
                <a:latin typeface="Lucida Grande"/>
                <a:ea typeface="Arial" charset="0"/>
                <a:cs typeface="Arial" charset="0"/>
              </a:endParaRPr>
            </a:p>
          </p:txBody>
        </p:sp>
      </p:grpSp>
      <p:pic>
        <p:nvPicPr>
          <p:cNvPr id="27" name="Picture 26">
            <a:extLst>
              <a:ext uri="{FF2B5EF4-FFF2-40B4-BE49-F238E27FC236}">
                <a16:creationId xmlns:a16="http://schemas.microsoft.com/office/drawing/2014/main" id="{3DB9A127-4293-42A6-80E5-592CBA957CBD}"/>
              </a:ext>
            </a:extLst>
          </p:cNvPr>
          <p:cNvPicPr>
            <a:picLocks noChangeAspect="1"/>
          </p:cNvPicPr>
          <p:nvPr/>
        </p:nvPicPr>
        <p:blipFill rotWithShape="1">
          <a:blip r:embed="rId7"/>
          <a:srcRect l="20482" t="5363" r="14224" b="37626"/>
          <a:stretch/>
        </p:blipFill>
        <p:spPr>
          <a:xfrm>
            <a:off x="5198099" y="785504"/>
            <a:ext cx="1795809" cy="2021305"/>
          </a:xfrm>
          <a:prstGeom prst="rect">
            <a:avLst/>
          </a:prstGeom>
        </p:spPr>
      </p:pic>
      <p:sp>
        <p:nvSpPr>
          <p:cNvPr id="28" name="TextBox 27">
            <a:extLst>
              <a:ext uri="{FF2B5EF4-FFF2-40B4-BE49-F238E27FC236}">
                <a16:creationId xmlns:a16="http://schemas.microsoft.com/office/drawing/2014/main" id="{0417BED7-C78F-486D-BC78-B4B78A1E9B01}"/>
              </a:ext>
            </a:extLst>
          </p:cNvPr>
          <p:cNvSpPr txBox="1"/>
          <p:nvPr/>
        </p:nvSpPr>
        <p:spPr>
          <a:xfrm>
            <a:off x="5525173" y="3875361"/>
            <a:ext cx="1141659"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E. Matthews</a:t>
            </a:r>
          </a:p>
        </p:txBody>
      </p:sp>
      <p:sp>
        <p:nvSpPr>
          <p:cNvPr id="29" name="Rectangle 28">
            <a:extLst>
              <a:ext uri="{FF2B5EF4-FFF2-40B4-BE49-F238E27FC236}">
                <a16:creationId xmlns:a16="http://schemas.microsoft.com/office/drawing/2014/main" id="{5A071B75-614F-4A01-8AFC-C6975B7AB926}"/>
              </a:ext>
            </a:extLst>
          </p:cNvPr>
          <p:cNvSpPr/>
          <p:nvPr/>
        </p:nvSpPr>
        <p:spPr>
          <a:xfrm>
            <a:off x="4740620" y="4269355"/>
            <a:ext cx="2710760" cy="369332"/>
          </a:xfrm>
          <a:prstGeom prst="rect">
            <a:avLst/>
          </a:prstGeom>
          <a:solidFill>
            <a:srgbClr val="FFFF00"/>
          </a:solidFill>
          <a:ln w="28575">
            <a:solidFill>
              <a:srgbClr val="2D637F"/>
            </a:solidFill>
          </a:ln>
        </p:spPr>
        <p:txBody>
          <a:bodyPr wrap="square">
            <a:spAutoFit/>
          </a:bodyPr>
          <a:lstStyle/>
          <a:p>
            <a:pPr algn="ctr"/>
            <a:r>
              <a:rPr lang="en-US" b="1" dirty="0"/>
              <a:t>Go see the poster!</a:t>
            </a:r>
          </a:p>
        </p:txBody>
      </p:sp>
    </p:spTree>
    <p:extLst>
      <p:ext uri="{BB962C8B-B14F-4D97-AF65-F5344CB8AC3E}">
        <p14:creationId xmlns:p14="http://schemas.microsoft.com/office/powerpoint/2010/main" val="23542901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Integral Benchmarking with FIER</a:t>
            </a:r>
          </a:p>
        </p:txBody>
      </p:sp>
      <p:sp>
        <p:nvSpPr>
          <p:cNvPr id="3" name="Content Placeholder 2"/>
          <p:cNvSpPr>
            <a:spLocks noGrp="1"/>
          </p:cNvSpPr>
          <p:nvPr>
            <p:ph idx="4294967295"/>
          </p:nvPr>
        </p:nvSpPr>
        <p:spPr>
          <a:xfrm>
            <a:off x="1524000" y="1877175"/>
            <a:ext cx="8868890" cy="4267200"/>
          </a:xfrm>
        </p:spPr>
        <p:txBody>
          <a:bodyPr/>
          <a:lstStyle/>
          <a:p>
            <a:r>
              <a:rPr lang="en-US" dirty="0"/>
              <a:t>Fission yields and decay/structure data that are input to FIER should be tuned such that they reproduce high quality delayed gamma-ray data. </a:t>
            </a:r>
          </a:p>
        </p:txBody>
      </p:sp>
      <p:sp>
        <p:nvSpPr>
          <p:cNvPr id="36" name="TextBox 35"/>
          <p:cNvSpPr txBox="1"/>
          <p:nvPr/>
        </p:nvSpPr>
        <p:spPr>
          <a:xfrm>
            <a:off x="1777762" y="1015924"/>
            <a:ext cx="8636476" cy="646331"/>
          </a:xfrm>
          <a:prstGeom prst="rect">
            <a:avLst/>
          </a:prstGeom>
          <a:noFill/>
          <a:ln w="38100">
            <a:solidFill>
              <a:schemeClr val="accent6"/>
            </a:solidFill>
          </a:ln>
        </p:spPr>
        <p:txBody>
          <a:bodyPr wrap="square" rtlCol="0">
            <a:spAutoFit/>
          </a:bodyPr>
          <a:lstStyle/>
          <a:p>
            <a:pPr algn="ctr"/>
            <a:r>
              <a:rPr lang="en-US" b="1" dirty="0">
                <a:latin typeface="Arial" charset="0"/>
                <a:ea typeface="Arial" charset="0"/>
                <a:cs typeface="Arial" charset="0"/>
              </a:rPr>
              <a:t>The experimental work presented shows how FIER is an integral calculation, making it ideal for use in integral benchmarking suites for nuclear data.  </a:t>
            </a:r>
          </a:p>
        </p:txBody>
      </p:sp>
      <p:grpSp>
        <p:nvGrpSpPr>
          <p:cNvPr id="10" name="Group 9">
            <a:extLst>
              <a:ext uri="{FF2B5EF4-FFF2-40B4-BE49-F238E27FC236}">
                <a16:creationId xmlns:a16="http://schemas.microsoft.com/office/drawing/2014/main" id="{8FFFEA1A-0AD4-40ED-997E-D706D7C1A732}"/>
              </a:ext>
            </a:extLst>
          </p:cNvPr>
          <p:cNvGrpSpPr/>
          <p:nvPr/>
        </p:nvGrpSpPr>
        <p:grpSpPr>
          <a:xfrm>
            <a:off x="1624986" y="3020946"/>
            <a:ext cx="8393225" cy="3616900"/>
            <a:chOff x="100983" y="3241100"/>
            <a:chExt cx="8393225" cy="3616900"/>
          </a:xfrm>
        </p:grpSpPr>
        <p:sp>
          <p:nvSpPr>
            <p:cNvPr id="23" name="TextBox 22">
              <a:extLst>
                <a:ext uri="{FF2B5EF4-FFF2-40B4-BE49-F238E27FC236}">
                  <a16:creationId xmlns:a16="http://schemas.microsoft.com/office/drawing/2014/main" id="{0F819DE3-7CF0-4321-85BD-08CF6E6D56D5}"/>
                </a:ext>
              </a:extLst>
            </p:cNvPr>
            <p:cNvSpPr txBox="1"/>
            <p:nvPr/>
          </p:nvSpPr>
          <p:spPr>
            <a:xfrm>
              <a:off x="4434275" y="3241100"/>
              <a:ext cx="3851431" cy="2031325"/>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Integral Benchmarks</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sp>
          <p:nvSpPr>
            <p:cNvPr id="26" name="TextBox 25">
              <a:extLst>
                <a:ext uri="{FF2B5EF4-FFF2-40B4-BE49-F238E27FC236}">
                  <a16:creationId xmlns:a16="http://schemas.microsoft.com/office/drawing/2014/main" id="{A32436E2-B62F-40C0-B936-B3B61AB00B7A}"/>
                </a:ext>
              </a:extLst>
            </p:cNvPr>
            <p:cNvSpPr txBox="1"/>
            <p:nvPr/>
          </p:nvSpPr>
          <p:spPr>
            <a:xfrm>
              <a:off x="100983" y="3329584"/>
              <a:ext cx="1701493" cy="1754326"/>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Experiment</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27" name="Picture 26">
              <a:extLst>
                <a:ext uri="{FF2B5EF4-FFF2-40B4-BE49-F238E27FC236}">
                  <a16:creationId xmlns:a16="http://schemas.microsoft.com/office/drawing/2014/main" id="{323CC7EA-8186-46CF-ACB2-772B8DE1A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2571" y="3660232"/>
              <a:ext cx="1258930" cy="1665036"/>
            </a:xfrm>
            <a:prstGeom prst="rect">
              <a:avLst/>
            </a:prstGeom>
          </p:spPr>
        </p:pic>
        <p:pic>
          <p:nvPicPr>
            <p:cNvPr id="28" name="Picture 27">
              <a:extLst>
                <a:ext uri="{FF2B5EF4-FFF2-40B4-BE49-F238E27FC236}">
                  <a16:creationId xmlns:a16="http://schemas.microsoft.com/office/drawing/2014/main" id="{742158E2-D76C-4F14-8B5A-213768E8C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082" y="4037096"/>
              <a:ext cx="1938839" cy="911307"/>
            </a:xfrm>
            <a:prstGeom prst="rect">
              <a:avLst/>
            </a:prstGeom>
          </p:spPr>
        </p:pic>
        <p:pic>
          <p:nvPicPr>
            <p:cNvPr id="29" name="Picture 28">
              <a:extLst>
                <a:ext uri="{FF2B5EF4-FFF2-40B4-BE49-F238E27FC236}">
                  <a16:creationId xmlns:a16="http://schemas.microsoft.com/office/drawing/2014/main" id="{854C2655-2962-45F8-A78F-B8C66C61D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5600" y="5638800"/>
              <a:ext cx="1879600" cy="1219200"/>
            </a:xfrm>
            <a:prstGeom prst="rect">
              <a:avLst/>
            </a:prstGeom>
          </p:spPr>
        </p:pic>
        <p:cxnSp>
          <p:nvCxnSpPr>
            <p:cNvPr id="30" name="Straight Arrow Connector 29">
              <a:extLst>
                <a:ext uri="{FF2B5EF4-FFF2-40B4-BE49-F238E27FC236}">
                  <a16:creationId xmlns:a16="http://schemas.microsoft.com/office/drawing/2014/main" id="{B8346B6F-4604-4A0A-8934-1F789BCFFA07}"/>
                </a:ext>
              </a:extLst>
            </p:cNvPr>
            <p:cNvCxnSpPr/>
            <p:nvPr/>
          </p:nvCxnSpPr>
          <p:spPr bwMode="auto">
            <a:xfrm>
              <a:off x="1619721" y="5230381"/>
              <a:ext cx="429513" cy="53340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4012F878-CFA3-4876-88CF-97A5228850FC}"/>
                </a:ext>
              </a:extLst>
            </p:cNvPr>
            <p:cNvCxnSpPr/>
            <p:nvPr/>
          </p:nvCxnSpPr>
          <p:spPr bwMode="auto">
            <a:xfrm flipV="1">
              <a:off x="3494738" y="5509648"/>
              <a:ext cx="929076" cy="424107"/>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0C974EBF-2C33-4A95-AABB-D5C0A2C0708F}"/>
                </a:ext>
              </a:extLst>
            </p:cNvPr>
            <p:cNvCxnSpPr/>
            <p:nvPr/>
          </p:nvCxnSpPr>
          <p:spPr bwMode="auto">
            <a:xfrm>
              <a:off x="3505200" y="6400800"/>
              <a:ext cx="2854791" cy="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sp>
          <p:nvSpPr>
            <p:cNvPr id="34" name="TextBox 33">
              <a:extLst>
                <a:ext uri="{FF2B5EF4-FFF2-40B4-BE49-F238E27FC236}">
                  <a16:creationId xmlns:a16="http://schemas.microsoft.com/office/drawing/2014/main" id="{ECB83FA9-4F43-4540-80A9-D90535332AE3}"/>
                </a:ext>
              </a:extLst>
            </p:cNvPr>
            <p:cNvSpPr txBox="1"/>
            <p:nvPr/>
          </p:nvSpPr>
          <p:spPr>
            <a:xfrm>
              <a:off x="6461591" y="5715421"/>
              <a:ext cx="2032617" cy="923330"/>
            </a:xfrm>
            <a:prstGeom prst="rect">
              <a:avLst/>
            </a:prstGeom>
            <a:solidFill>
              <a:schemeClr val="bg1"/>
            </a:solidFill>
            <a:ln>
              <a:solidFill>
                <a:schemeClr val="tx1"/>
              </a:solidFill>
            </a:ln>
          </p:spPr>
          <p:txBody>
            <a:bodyPr wrap="square" rtlCol="0">
              <a:spAutoFit/>
            </a:bodyPr>
            <a:lstStyle/>
            <a:p>
              <a:pPr algn="ctr"/>
              <a:r>
                <a:rPr lang="en-US" b="1">
                  <a:latin typeface="Arial" charset="0"/>
                  <a:ea typeface="Arial" charset="0"/>
                  <a:cs typeface="Arial" charset="0"/>
                </a:rPr>
                <a:t>Applications</a:t>
              </a: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35" name="Picture 34">
              <a:extLst>
                <a:ext uri="{FF2B5EF4-FFF2-40B4-BE49-F238E27FC236}">
                  <a16:creationId xmlns:a16="http://schemas.microsoft.com/office/drawing/2014/main" id="{C1949A85-139A-4A95-9F3E-B9B9C7AB1D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2825" y="5955526"/>
              <a:ext cx="1770147" cy="682320"/>
            </a:xfrm>
            <a:prstGeom prst="rect">
              <a:avLst/>
            </a:prstGeom>
          </p:spPr>
        </p:pic>
        <p:cxnSp>
          <p:nvCxnSpPr>
            <p:cNvPr id="37" name="Straight Arrow Connector 36">
              <a:extLst>
                <a:ext uri="{FF2B5EF4-FFF2-40B4-BE49-F238E27FC236}">
                  <a16:creationId xmlns:a16="http://schemas.microsoft.com/office/drawing/2014/main" id="{67A24C34-9470-4894-8904-0CFDE65D2C1F}"/>
                </a:ext>
              </a:extLst>
            </p:cNvPr>
            <p:cNvCxnSpPr/>
            <p:nvPr/>
          </p:nvCxnSpPr>
          <p:spPr bwMode="auto">
            <a:xfrm flipH="1">
              <a:off x="3340923" y="5284593"/>
              <a:ext cx="945084" cy="430828"/>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pic>
          <p:nvPicPr>
            <p:cNvPr id="38" name="Picture 37">
              <a:extLst>
                <a:ext uri="{FF2B5EF4-FFF2-40B4-BE49-F238E27FC236}">
                  <a16:creationId xmlns:a16="http://schemas.microsoft.com/office/drawing/2014/main" id="{29F5E87D-9C3F-4B7F-A3EB-D0144D1F2C50}"/>
                </a:ext>
              </a:extLst>
            </p:cNvPr>
            <p:cNvPicPr>
              <a:picLocks noChangeAspect="1"/>
            </p:cNvPicPr>
            <p:nvPr/>
          </p:nvPicPr>
          <p:blipFill>
            <a:blip r:embed="rId6"/>
            <a:stretch>
              <a:fillRect/>
            </a:stretch>
          </p:blipFill>
          <p:spPr>
            <a:xfrm>
              <a:off x="275110" y="3742173"/>
              <a:ext cx="1370816" cy="1461076"/>
            </a:xfrm>
            <a:prstGeom prst="rect">
              <a:avLst/>
            </a:prstGeom>
          </p:spPr>
        </p:pic>
        <p:sp>
          <p:nvSpPr>
            <p:cNvPr id="39" name="TextBox 38">
              <a:extLst>
                <a:ext uri="{FF2B5EF4-FFF2-40B4-BE49-F238E27FC236}">
                  <a16:creationId xmlns:a16="http://schemas.microsoft.com/office/drawing/2014/main" id="{9F44528F-0847-48F6-A75D-E8D84CDB28B1}"/>
                </a:ext>
              </a:extLst>
            </p:cNvPr>
            <p:cNvSpPr txBox="1"/>
            <p:nvPr/>
          </p:nvSpPr>
          <p:spPr>
            <a:xfrm>
              <a:off x="1999439" y="3330427"/>
              <a:ext cx="1701493" cy="1754326"/>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Theory</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40" name="Picture 39">
              <a:extLst>
                <a:ext uri="{FF2B5EF4-FFF2-40B4-BE49-F238E27FC236}">
                  <a16:creationId xmlns:a16="http://schemas.microsoft.com/office/drawing/2014/main" id="{EC432B4D-E8BE-4D6D-8FC9-29EFDD881667}"/>
                </a:ext>
              </a:extLst>
            </p:cNvPr>
            <p:cNvPicPr>
              <a:picLocks noChangeAspect="1"/>
            </p:cNvPicPr>
            <p:nvPr/>
          </p:nvPicPr>
          <p:blipFill rotWithShape="1">
            <a:blip r:embed="rId7"/>
            <a:srcRect r="36341"/>
            <a:stretch/>
          </p:blipFill>
          <p:spPr>
            <a:xfrm>
              <a:off x="1999439" y="3681809"/>
              <a:ext cx="1702759" cy="1548572"/>
            </a:xfrm>
            <a:prstGeom prst="rect">
              <a:avLst/>
            </a:prstGeom>
          </p:spPr>
        </p:pic>
        <p:cxnSp>
          <p:nvCxnSpPr>
            <p:cNvPr id="41" name="Straight Arrow Connector 40">
              <a:extLst>
                <a:ext uri="{FF2B5EF4-FFF2-40B4-BE49-F238E27FC236}">
                  <a16:creationId xmlns:a16="http://schemas.microsoft.com/office/drawing/2014/main" id="{593A8057-634A-4271-8668-E0682765ED2C}"/>
                </a:ext>
              </a:extLst>
            </p:cNvPr>
            <p:cNvCxnSpPr/>
            <p:nvPr/>
          </p:nvCxnSpPr>
          <p:spPr bwMode="auto">
            <a:xfrm flipH="1">
              <a:off x="2120370" y="5230381"/>
              <a:ext cx="429513" cy="53340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grpSp>
    </p:spTree>
    <p:extLst>
      <p:ext uri="{BB962C8B-B14F-4D97-AF65-F5344CB8AC3E}">
        <p14:creationId xmlns:p14="http://schemas.microsoft.com/office/powerpoint/2010/main" val="15551153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Case Study:  Integral Benchmarking</a:t>
            </a:r>
          </a:p>
        </p:txBody>
      </p:sp>
      <p:sp>
        <p:nvSpPr>
          <p:cNvPr id="3" name="Content Placeholder 2"/>
          <p:cNvSpPr>
            <a:spLocks noGrp="1"/>
          </p:cNvSpPr>
          <p:nvPr>
            <p:ph idx="4294967295"/>
          </p:nvPr>
        </p:nvSpPr>
        <p:spPr>
          <a:xfrm>
            <a:off x="341644" y="4757077"/>
            <a:ext cx="6484005" cy="1410868"/>
          </a:xfrm>
          <a:noFill/>
          <a:ln>
            <a:noFill/>
          </a:ln>
        </p:spPr>
        <p:txBody>
          <a:bodyPr>
            <a:noAutofit/>
          </a:bodyPr>
          <a:lstStyle/>
          <a:p>
            <a:pPr marL="0"/>
            <a:r>
              <a:rPr lang="en-US" sz="1600" dirty="0"/>
              <a:t>The cumulative yield of </a:t>
            </a:r>
            <a:r>
              <a:rPr lang="en-US" sz="1600" baseline="30000" dirty="0"/>
              <a:t>132</a:t>
            </a:r>
            <a:r>
              <a:rPr lang="en-US" sz="1600" dirty="0"/>
              <a:t>I has a large value at 4.67% with a relative uncertainty of 64%. Thus this fission yield is possibly the source of the magnitude offset between the gamma emission predicted by FIER and the experiment. </a:t>
            </a:r>
          </a:p>
          <a:p>
            <a:pPr marL="0"/>
            <a:r>
              <a:rPr lang="en-US" sz="1600" dirty="0">
                <a:ea typeface="Arial" charset="0"/>
                <a:cs typeface="Arial" charset="0"/>
              </a:rPr>
              <a:t>Demonstrates how FIER can be used to both investigate fission yield inaccuracies and provide improved values. </a:t>
            </a:r>
          </a:p>
        </p:txBody>
      </p:sp>
      <p:grpSp>
        <p:nvGrpSpPr>
          <p:cNvPr id="17" name="Group 16">
            <a:extLst>
              <a:ext uri="{FF2B5EF4-FFF2-40B4-BE49-F238E27FC236}">
                <a16:creationId xmlns:a16="http://schemas.microsoft.com/office/drawing/2014/main" id="{D0166C88-953A-4F07-9004-9C93DCBDBEF5}"/>
              </a:ext>
            </a:extLst>
          </p:cNvPr>
          <p:cNvGrpSpPr/>
          <p:nvPr/>
        </p:nvGrpSpPr>
        <p:grpSpPr>
          <a:xfrm>
            <a:off x="1023698" y="1002038"/>
            <a:ext cx="5038707" cy="3762189"/>
            <a:chOff x="2680762" y="1652687"/>
            <a:chExt cx="6654579" cy="4968692"/>
          </a:xfrm>
        </p:grpSpPr>
        <p:sp>
          <p:nvSpPr>
            <p:cNvPr id="5" name="Rectangle 4"/>
            <p:cNvSpPr/>
            <p:nvPr/>
          </p:nvSpPr>
          <p:spPr>
            <a:xfrm>
              <a:off x="3466749" y="1940056"/>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Sb</a:t>
              </a:r>
            </a:p>
            <a:p>
              <a:pPr algn="ctr"/>
              <a:r>
                <a:rPr lang="en-US" sz="1200" dirty="0">
                  <a:solidFill>
                    <a:schemeClr val="tx1"/>
                  </a:solidFill>
                </a:rPr>
                <a:t>2.79 m</a:t>
              </a:r>
            </a:p>
          </p:txBody>
        </p:sp>
        <p:sp>
          <p:nvSpPr>
            <p:cNvPr id="6" name="Rectangle 5"/>
            <p:cNvSpPr/>
            <p:nvPr/>
          </p:nvSpPr>
          <p:spPr>
            <a:xfrm>
              <a:off x="4385744" y="3182978"/>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Te</a:t>
              </a:r>
            </a:p>
            <a:p>
              <a:pPr algn="ctr"/>
              <a:r>
                <a:rPr lang="en-US" sz="1200" dirty="0">
                  <a:solidFill>
                    <a:schemeClr val="tx1"/>
                  </a:solidFill>
                </a:rPr>
                <a:t>3.204 d</a:t>
              </a:r>
            </a:p>
          </p:txBody>
        </p:sp>
        <p:sp>
          <p:nvSpPr>
            <p:cNvPr id="7" name="Rectangle 6"/>
            <p:cNvSpPr/>
            <p:nvPr/>
          </p:nvSpPr>
          <p:spPr>
            <a:xfrm>
              <a:off x="5322512" y="4425900"/>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I</a:t>
              </a:r>
            </a:p>
            <a:p>
              <a:pPr algn="ctr"/>
              <a:r>
                <a:rPr lang="en-US" sz="1200" dirty="0">
                  <a:solidFill>
                    <a:schemeClr val="tx1"/>
                  </a:solidFill>
                </a:rPr>
                <a:t>2.295 h</a:t>
              </a:r>
            </a:p>
          </p:txBody>
        </p:sp>
        <p:sp>
          <p:nvSpPr>
            <p:cNvPr id="8" name="Rectangle 7"/>
            <p:cNvSpPr/>
            <p:nvPr/>
          </p:nvSpPr>
          <p:spPr>
            <a:xfrm>
              <a:off x="6241507" y="5702245"/>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Xe</a:t>
              </a:r>
            </a:p>
            <a:p>
              <a:pPr algn="ctr"/>
              <a:r>
                <a:rPr lang="en-US" sz="1200" dirty="0">
                  <a:solidFill>
                    <a:schemeClr val="tx1"/>
                  </a:solidFill>
                </a:rPr>
                <a:t>stable</a:t>
              </a:r>
            </a:p>
          </p:txBody>
        </p:sp>
        <p:sp>
          <p:nvSpPr>
            <p:cNvPr id="9" name="Rectangle 8"/>
            <p:cNvSpPr/>
            <p:nvPr/>
          </p:nvSpPr>
          <p:spPr>
            <a:xfrm>
              <a:off x="7160502" y="4444608"/>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Cs</a:t>
              </a:r>
            </a:p>
            <a:p>
              <a:pPr algn="ctr"/>
              <a:r>
                <a:rPr lang="en-US" sz="1200" dirty="0">
                  <a:solidFill>
                    <a:schemeClr val="tx1"/>
                  </a:solidFill>
                </a:rPr>
                <a:t>6.480 d</a:t>
              </a:r>
            </a:p>
          </p:txBody>
        </p:sp>
        <p:sp>
          <p:nvSpPr>
            <p:cNvPr id="10" name="Rectangle 9"/>
            <p:cNvSpPr/>
            <p:nvPr/>
          </p:nvSpPr>
          <p:spPr>
            <a:xfrm>
              <a:off x="8095142" y="3157721"/>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Ba</a:t>
              </a:r>
            </a:p>
            <a:p>
              <a:pPr algn="ctr"/>
              <a:r>
                <a:rPr lang="en-US" sz="1200" dirty="0">
                  <a:solidFill>
                    <a:schemeClr val="tx1"/>
                  </a:solidFill>
                </a:rPr>
                <a:t>~stable</a:t>
              </a:r>
            </a:p>
          </p:txBody>
        </p:sp>
        <p:cxnSp>
          <p:nvCxnSpPr>
            <p:cNvPr id="11" name="Straight Arrow Connector 10"/>
            <p:cNvCxnSpPr/>
            <p:nvPr/>
          </p:nvCxnSpPr>
          <p:spPr>
            <a:xfrm>
              <a:off x="6241507" y="5378457"/>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2" name="Straight Arrow Connector 11"/>
            <p:cNvCxnSpPr/>
            <p:nvPr/>
          </p:nvCxnSpPr>
          <p:spPr>
            <a:xfrm>
              <a:off x="5304739" y="4102112"/>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a:off x="4400325" y="2859190"/>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4" name="Straight Arrow Connector 13"/>
            <p:cNvCxnSpPr/>
            <p:nvPr/>
          </p:nvCxnSpPr>
          <p:spPr>
            <a:xfrm>
              <a:off x="7160502" y="5382449"/>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a:off x="8095142" y="4102112"/>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a:off x="4972389" y="5382449"/>
              <a:ext cx="1269118" cy="782310"/>
            </a:xfrm>
            <a:prstGeom prst="straightConnector1">
              <a:avLst/>
            </a:prstGeom>
            <a:ln>
              <a:solidFill>
                <a:srgbClr val="FFC000"/>
              </a:solidFill>
              <a:tailEnd type="arrow"/>
            </a:ln>
            <a:effectLst/>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4254160" y="5457154"/>
                  <a:ext cx="1585405" cy="406479"/>
                </a:xfrm>
                <a:prstGeom prst="rect">
                  <a:avLst/>
                </a:prstGeom>
                <a:noFill/>
              </p:spPr>
              <p:txBody>
                <a:bodyPr wrap="square" rtlCol="0">
                  <a:spAutoFit/>
                </a:bodyPr>
                <a:lstStyle/>
                <a:p>
                  <a:r>
                    <a:rPr lang="en-US" sz="1400" dirty="0">
                      <a:latin typeface="Arial" charset="0"/>
                      <a:ea typeface="Arial" charset="0"/>
                      <a:cs typeface="Arial" charset="0"/>
                    </a:rPr>
                    <a:t>667.7 keV </a:t>
                  </a:r>
                  <a14:m>
                    <m:oMath xmlns:m="http://schemas.openxmlformats.org/officeDocument/2006/math">
                      <m:r>
                        <a:rPr lang="en-US" sz="1400" i="1">
                          <a:latin typeface="Cambria Math" charset="0"/>
                          <a:ea typeface="Arial" charset="0"/>
                          <a:cs typeface="Arial" charset="0"/>
                        </a:rPr>
                        <m:t>𝛾</m:t>
                      </m:r>
                    </m:oMath>
                  </a14:m>
                  <a:endParaRPr lang="en-US" sz="1400" dirty="0">
                    <a:latin typeface="Arial" charset="0"/>
                    <a:ea typeface="Arial" charset="0"/>
                    <a:cs typeface="Arial"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254160" y="5457154"/>
                  <a:ext cx="1585405" cy="406479"/>
                </a:xfrm>
                <a:prstGeom prst="rect">
                  <a:avLst/>
                </a:prstGeom>
                <a:blipFill>
                  <a:blip r:embed="rId2"/>
                  <a:stretch>
                    <a:fillRect l="-1523"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749936" y="5457154"/>
                  <a:ext cx="1585405" cy="406479"/>
                </a:xfrm>
                <a:prstGeom prst="rect">
                  <a:avLst/>
                </a:prstGeom>
                <a:noFill/>
              </p:spPr>
              <p:txBody>
                <a:bodyPr wrap="square" rtlCol="0">
                  <a:spAutoFit/>
                </a:bodyPr>
                <a:lstStyle/>
                <a:p>
                  <a:r>
                    <a:rPr lang="en-US" sz="1400" dirty="0">
                      <a:latin typeface="Arial" charset="0"/>
                      <a:ea typeface="Arial" charset="0"/>
                      <a:cs typeface="Arial" charset="0"/>
                    </a:rPr>
                    <a:t>667.7 keV </a:t>
                  </a:r>
                  <a14:m>
                    <m:oMath xmlns:m="http://schemas.openxmlformats.org/officeDocument/2006/math">
                      <m:r>
                        <a:rPr lang="en-US" sz="1400" i="1">
                          <a:latin typeface="Cambria Math" charset="0"/>
                          <a:ea typeface="Arial" charset="0"/>
                          <a:cs typeface="Arial" charset="0"/>
                        </a:rPr>
                        <m:t>𝛾</m:t>
                      </m:r>
                    </m:oMath>
                  </a14:m>
                  <a:endParaRPr lang="en-US" sz="1400" dirty="0">
                    <a:latin typeface="Arial" charset="0"/>
                    <a:ea typeface="Arial" charset="0"/>
                    <a:cs typeface="Arial"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7749936" y="5457154"/>
                  <a:ext cx="1585405" cy="406479"/>
                </a:xfrm>
                <a:prstGeom prst="rect">
                  <a:avLst/>
                </a:prstGeom>
                <a:blipFill>
                  <a:blip r:embed="rId2"/>
                  <a:stretch>
                    <a:fillRect l="-1523" t="-4000" b="-20000"/>
                  </a:stretch>
                </a:blipFill>
              </p:spPr>
              <p:txBody>
                <a:bodyPr/>
                <a:lstStyle/>
                <a:p>
                  <a:r>
                    <a:rPr lang="en-US">
                      <a:noFill/>
                    </a:rPr>
                    <a:t> </a:t>
                  </a:r>
                </a:p>
              </p:txBody>
            </p:sp>
          </mc:Fallback>
        </mc:AlternateContent>
        <p:cxnSp>
          <p:nvCxnSpPr>
            <p:cNvPr id="24" name="Straight Arrow Connector 23"/>
            <p:cNvCxnSpPr/>
            <p:nvPr/>
          </p:nvCxnSpPr>
          <p:spPr>
            <a:xfrm>
              <a:off x="7160502" y="5379502"/>
              <a:ext cx="1269118" cy="782310"/>
            </a:xfrm>
            <a:prstGeom prst="straightConnector1">
              <a:avLst/>
            </a:prstGeom>
            <a:ln>
              <a:solidFill>
                <a:srgbClr val="FFC000"/>
              </a:solidFill>
              <a:tailEnd type="arrow"/>
            </a:ln>
            <a:effectLst/>
          </p:spPr>
          <p:style>
            <a:lnRef idx="2">
              <a:schemeClr val="accent6"/>
            </a:lnRef>
            <a:fillRef idx="0">
              <a:schemeClr val="accent6"/>
            </a:fillRef>
            <a:effectRef idx="1">
              <a:schemeClr val="accent6"/>
            </a:effectRef>
            <a:fontRef idx="minor">
              <a:schemeClr val="tx1"/>
            </a:fontRef>
          </p:style>
        </p:cxnSp>
        <p:cxnSp>
          <p:nvCxnSpPr>
            <p:cNvPr id="27" name="Straight Arrow Connector 26"/>
            <p:cNvCxnSpPr/>
            <p:nvPr/>
          </p:nvCxnSpPr>
          <p:spPr>
            <a:xfrm rot="16200000">
              <a:off x="3304855" y="1778162"/>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sp>
          <p:nvSpPr>
            <p:cNvPr id="28" name="TextBox 27"/>
            <p:cNvSpPr txBox="1"/>
            <p:nvPr/>
          </p:nvSpPr>
          <p:spPr>
            <a:xfrm>
              <a:off x="2754665" y="1658987"/>
              <a:ext cx="533400" cy="406479"/>
            </a:xfrm>
            <a:prstGeom prst="rect">
              <a:avLst/>
            </a:prstGeom>
            <a:noFill/>
          </p:spPr>
          <p:txBody>
            <a:bodyPr wrap="square" rtlCol="0">
              <a:spAutoFit/>
            </a:bodyPr>
            <a:lstStyle/>
            <a:p>
              <a:r>
                <a:rPr lang="mr-IN" sz="1400" b="1" dirty="0"/>
                <a:t>…</a:t>
              </a:r>
              <a:endParaRPr lang="en-US" sz="1400" b="1" dirty="0"/>
            </a:p>
          </p:txBody>
        </p:sp>
        <p:sp>
          <p:nvSpPr>
            <p:cNvPr id="4" name="Rectangle 3"/>
            <p:cNvSpPr/>
            <p:nvPr/>
          </p:nvSpPr>
          <p:spPr bwMode="auto">
            <a:xfrm>
              <a:off x="2680762" y="1658988"/>
              <a:ext cx="2805638" cy="2484508"/>
            </a:xfrm>
            <a:prstGeom prst="rect">
              <a:avLst/>
            </a:prstGeom>
            <a:noFill/>
            <a:ln w="38100" cap="flat" cmpd="sng" algn="ctr">
              <a:solidFill>
                <a:srgbClr val="00B05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latin typeface="Times New Roman" pitchFamily="-97" charset="0"/>
              </a:endParaRPr>
            </a:p>
          </p:txBody>
        </p:sp>
        <p:sp>
          <p:nvSpPr>
            <p:cNvPr id="18" name="TextBox 17"/>
            <p:cNvSpPr txBox="1"/>
            <p:nvPr/>
          </p:nvSpPr>
          <p:spPr>
            <a:xfrm rot="5400000">
              <a:off x="4503667" y="2856380"/>
              <a:ext cx="2333183" cy="365830"/>
            </a:xfrm>
            <a:prstGeom prst="rect">
              <a:avLst/>
            </a:prstGeom>
            <a:noFill/>
          </p:spPr>
          <p:txBody>
            <a:bodyPr wrap="none" rtlCol="0">
              <a:spAutoFit/>
            </a:bodyPr>
            <a:lstStyle/>
            <a:p>
              <a:r>
                <a:rPr lang="en-US" sz="1200" b="1" baseline="30000">
                  <a:latin typeface="Arial" charset="0"/>
                  <a:ea typeface="Arial" charset="0"/>
                  <a:cs typeface="Arial" charset="0"/>
                </a:rPr>
                <a:t>132</a:t>
              </a:r>
              <a:r>
                <a:rPr lang="en-US" sz="1200" b="1">
                  <a:latin typeface="Arial" charset="0"/>
                  <a:ea typeface="Arial" charset="0"/>
                  <a:cs typeface="Arial" charset="0"/>
                </a:rPr>
                <a:t>Te cumulative yield</a:t>
              </a:r>
            </a:p>
          </p:txBody>
        </p:sp>
        <p:sp>
          <p:nvSpPr>
            <p:cNvPr id="31" name="Rectangle 30"/>
            <p:cNvSpPr/>
            <p:nvPr/>
          </p:nvSpPr>
          <p:spPr bwMode="auto">
            <a:xfrm>
              <a:off x="2680762" y="1652687"/>
              <a:ext cx="3720038" cy="3725770"/>
            </a:xfrm>
            <a:prstGeom prst="rect">
              <a:avLst/>
            </a:prstGeom>
            <a:noFill/>
            <a:ln w="38100" cap="flat" cmpd="sng" algn="ctr">
              <a:solidFill>
                <a:srgbClr val="00B05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600">
                <a:latin typeface="Times New Roman" pitchFamily="-97" charset="0"/>
              </a:endParaRPr>
            </a:p>
          </p:txBody>
        </p:sp>
        <p:sp>
          <p:nvSpPr>
            <p:cNvPr id="32" name="TextBox 31"/>
            <p:cNvSpPr txBox="1"/>
            <p:nvPr/>
          </p:nvSpPr>
          <p:spPr>
            <a:xfrm rot="5400000">
              <a:off x="5528707" y="2901582"/>
              <a:ext cx="2168306" cy="365830"/>
            </a:xfrm>
            <a:prstGeom prst="rect">
              <a:avLst/>
            </a:prstGeom>
            <a:noFill/>
          </p:spPr>
          <p:txBody>
            <a:bodyPr wrap="none" rtlCol="0">
              <a:spAutoFit/>
            </a:bodyPr>
            <a:lstStyle/>
            <a:p>
              <a:r>
                <a:rPr lang="en-US" sz="1200" b="1" baseline="30000" dirty="0">
                  <a:latin typeface="Arial" charset="0"/>
                  <a:ea typeface="Arial" charset="0"/>
                  <a:cs typeface="Arial" charset="0"/>
                </a:rPr>
                <a:t>132</a:t>
              </a:r>
              <a:r>
                <a:rPr lang="en-US" sz="1200" b="1" dirty="0">
                  <a:latin typeface="Arial" charset="0"/>
                  <a:ea typeface="Arial" charset="0"/>
                  <a:cs typeface="Arial" charset="0"/>
                </a:rPr>
                <a:t>I cumulative yield</a:t>
              </a:r>
            </a:p>
          </p:txBody>
        </p:sp>
      </p:grpSp>
      <p:pic>
        <p:nvPicPr>
          <p:cNvPr id="33" name="Picture 32">
            <a:extLst>
              <a:ext uri="{FF2B5EF4-FFF2-40B4-BE49-F238E27FC236}">
                <a16:creationId xmlns:a16="http://schemas.microsoft.com/office/drawing/2014/main" id="{B31514FE-9941-4A54-A9B4-0F1C3DCB1EF6}"/>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6709903" y="908943"/>
            <a:ext cx="4114800" cy="2571750"/>
          </a:xfrm>
          <a:prstGeom prst="rect">
            <a:avLst/>
          </a:prstGeom>
          <a:noFill/>
        </p:spPr>
      </p:pic>
      <p:pic>
        <p:nvPicPr>
          <p:cNvPr id="34" name="Picture 33">
            <a:extLst>
              <a:ext uri="{FF2B5EF4-FFF2-40B4-BE49-F238E27FC236}">
                <a16:creationId xmlns:a16="http://schemas.microsoft.com/office/drawing/2014/main" id="{B0C2AF2C-1B7B-4F40-AB23-6C85FEA96E76}"/>
              </a:ext>
            </a:extLst>
          </p:cNvPr>
          <p:cNvPicPr>
            <a:picLocks noChangeAspect="1"/>
          </p:cNvPicPr>
          <p:nvPr/>
        </p:nvPicPr>
        <p:blipFill rotWithShape="1">
          <a:blip r:embed="rId4">
            <a:extLst>
              <a:ext uri="{28A0092B-C50C-407E-A947-70E740481C1C}">
                <a14:useLocalDpi xmlns:a14="http://schemas.microsoft.com/office/drawing/2010/main" val="0"/>
              </a:ext>
            </a:extLst>
          </a:blip>
          <a:stretch/>
        </p:blipFill>
        <p:spPr>
          <a:xfrm>
            <a:off x="6709903" y="3753843"/>
            <a:ext cx="4114800" cy="2571750"/>
          </a:xfrm>
          <a:prstGeom prst="rect">
            <a:avLst/>
          </a:prstGeom>
        </p:spPr>
      </p:pic>
      <p:cxnSp>
        <p:nvCxnSpPr>
          <p:cNvPr id="35" name="Straight Arrow Connector 34">
            <a:extLst>
              <a:ext uri="{FF2B5EF4-FFF2-40B4-BE49-F238E27FC236}">
                <a16:creationId xmlns:a16="http://schemas.microsoft.com/office/drawing/2014/main" id="{7B069662-98AD-4365-8562-F542657E6B9B}"/>
              </a:ext>
            </a:extLst>
          </p:cNvPr>
          <p:cNvCxnSpPr>
            <a:cxnSpLocks/>
          </p:cNvCxnSpPr>
          <p:nvPr/>
        </p:nvCxnSpPr>
        <p:spPr bwMode="auto">
          <a:xfrm>
            <a:off x="8909543" y="2888026"/>
            <a:ext cx="0" cy="1977933"/>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25D861C6-FF89-44A3-BCDA-2E5737277BC1}"/>
                  </a:ext>
                </a:extLst>
              </p:cNvPr>
              <p:cNvSpPr/>
              <p:nvPr/>
            </p:nvSpPr>
            <p:spPr>
              <a:xfrm>
                <a:off x="6953112" y="3360920"/>
                <a:ext cx="3761481" cy="584775"/>
              </a:xfrm>
              <a:prstGeom prst="rect">
                <a:avLst/>
              </a:prstGeom>
              <a:solidFill>
                <a:srgbClr val="FFFF00"/>
              </a:solidFill>
              <a:ln w="28575">
                <a:solidFill>
                  <a:srgbClr val="2D637F"/>
                </a:solidFill>
              </a:ln>
            </p:spPr>
            <p:txBody>
              <a:bodyPr wrap="square">
                <a:spAutoFit/>
              </a:bodyPr>
              <a:lstStyle/>
              <a:p>
                <a:pPr algn="ctr"/>
                <a:r>
                  <a:rPr lang="en-US" sz="1600" b="1" dirty="0"/>
                  <a:t>Increasing the fission yield of </a:t>
                </a:r>
                <a:r>
                  <a:rPr lang="en-US" sz="1600" b="1" baseline="30000" dirty="0"/>
                  <a:t>132</a:t>
                </a:r>
                <a:r>
                  <a:rPr lang="en-US" sz="1600" b="1" dirty="0"/>
                  <a:t>I by 0.24</a:t>
                </a:r>
                <a14:m>
                  <m:oMath xmlns:m="http://schemas.openxmlformats.org/officeDocument/2006/math">
                    <m:r>
                      <a:rPr lang="en-US" sz="1600" b="1" i="1">
                        <a:latin typeface="Cambria Math" charset="0"/>
                      </a:rPr>
                      <m:t>𝝈</m:t>
                    </m:r>
                  </m:oMath>
                </a14:m>
                <a:r>
                  <a:rPr lang="en-US" sz="1600" b="1" dirty="0"/>
                  <a:t> to 5.39% resolves the discrepancy! </a:t>
                </a:r>
              </a:p>
            </p:txBody>
          </p:sp>
        </mc:Choice>
        <mc:Fallback>
          <p:sp>
            <p:nvSpPr>
              <p:cNvPr id="36" name="Rectangle 35">
                <a:extLst>
                  <a:ext uri="{FF2B5EF4-FFF2-40B4-BE49-F238E27FC236}">
                    <a16:creationId xmlns:a16="http://schemas.microsoft.com/office/drawing/2014/main" id="{25D861C6-FF89-44A3-BCDA-2E5737277BC1}"/>
                  </a:ext>
                </a:extLst>
              </p:cNvPr>
              <p:cNvSpPr>
                <a:spLocks noRot="1" noChangeAspect="1" noMove="1" noResize="1" noEditPoints="1" noAdjustHandles="1" noChangeArrowheads="1" noChangeShapeType="1" noTextEdit="1"/>
              </p:cNvSpPr>
              <p:nvPr/>
            </p:nvSpPr>
            <p:spPr>
              <a:xfrm>
                <a:off x="6953112" y="3360920"/>
                <a:ext cx="3761481" cy="584775"/>
              </a:xfrm>
              <a:prstGeom prst="rect">
                <a:avLst/>
              </a:prstGeom>
              <a:blipFill>
                <a:blip r:embed="rId5"/>
                <a:stretch>
                  <a:fillRect l="-161" t="-990" b="-8911"/>
                </a:stretch>
              </a:blipFill>
              <a:ln w="28575">
                <a:solidFill>
                  <a:srgbClr val="2D637F"/>
                </a:solidFill>
              </a:ln>
            </p:spPr>
            <p:txBody>
              <a:bodyPr/>
              <a:lstStyle/>
              <a:p>
                <a:r>
                  <a:rPr lang="en-US">
                    <a:noFill/>
                  </a:rPr>
                  <a:t> </a:t>
                </a:r>
              </a:p>
            </p:txBody>
          </p:sp>
        </mc:Fallback>
      </mc:AlternateContent>
      <p:sp>
        <p:nvSpPr>
          <p:cNvPr id="39" name="Rectangle 38">
            <a:extLst>
              <a:ext uri="{FF2B5EF4-FFF2-40B4-BE49-F238E27FC236}">
                <a16:creationId xmlns:a16="http://schemas.microsoft.com/office/drawing/2014/main" id="{ADE8D125-D51D-40F4-A3E8-BBAAC40051DB}"/>
              </a:ext>
            </a:extLst>
          </p:cNvPr>
          <p:cNvSpPr/>
          <p:nvPr/>
        </p:nvSpPr>
        <p:spPr>
          <a:xfrm>
            <a:off x="6098505" y="6449372"/>
            <a:ext cx="3780202" cy="307777"/>
          </a:xfrm>
          <a:prstGeom prst="rect">
            <a:avLst/>
          </a:prstGeom>
        </p:spPr>
        <p:txBody>
          <a:bodyPr wrap="none">
            <a:spAutoFit/>
          </a:bodyPr>
          <a:lstStyle/>
          <a:p>
            <a:pPr lvl="0" algn="r">
              <a:spcBef>
                <a:spcPct val="60000"/>
              </a:spcBef>
            </a:pPr>
            <a:r>
              <a:rPr lang="en-US" sz="1400" dirty="0">
                <a:solidFill>
                  <a:schemeClr val="bg1"/>
                </a:solidFill>
                <a:latin typeface="Lucida Grande"/>
                <a:ea typeface="Arial" charset="0"/>
                <a:cs typeface="Arial" charset="0"/>
              </a:rPr>
              <a:t>[1] </a:t>
            </a:r>
            <a:r>
              <a:rPr lang="en-US" sz="1400" i="1" dirty="0">
                <a:solidFill>
                  <a:schemeClr val="bg1"/>
                </a:solidFill>
                <a:latin typeface="Lucida Grande"/>
                <a:ea typeface="Arial" charset="0"/>
                <a:cs typeface="Arial" charset="0"/>
              </a:rPr>
              <a:t>Matthews et al. NIM-A 891 111-117. 2018. </a:t>
            </a:r>
            <a:endParaRPr lang="hr-HR" sz="1400" i="1" dirty="0">
              <a:solidFill>
                <a:schemeClr val="bg1"/>
              </a:solidFill>
              <a:latin typeface="Lucida Grande"/>
              <a:ea typeface="Arial" charset="0"/>
              <a:cs typeface="Arial" charset="0"/>
            </a:endParaRPr>
          </a:p>
        </p:txBody>
      </p:sp>
    </p:spTree>
    <p:extLst>
      <p:ext uri="{BB962C8B-B14F-4D97-AF65-F5344CB8AC3E}">
        <p14:creationId xmlns:p14="http://schemas.microsoft.com/office/powerpoint/2010/main" val="8188389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latin typeface="Times New Roman"/>
                <a:cs typeface="Times New Roman"/>
              </a:rPr>
              <a:t>Collaborators on this work</a:t>
            </a:r>
          </a:p>
        </p:txBody>
      </p:sp>
      <p:sp>
        <p:nvSpPr>
          <p:cNvPr id="7" name="TextBox 6"/>
          <p:cNvSpPr txBox="1"/>
          <p:nvPr/>
        </p:nvSpPr>
        <p:spPr>
          <a:xfrm>
            <a:off x="327991" y="1181783"/>
            <a:ext cx="11489635" cy="3436838"/>
          </a:xfrm>
          <a:prstGeom prst="rect">
            <a:avLst/>
          </a:prstGeom>
          <a:noFill/>
        </p:spPr>
        <p:txBody>
          <a:bodyPr wrap="square" rtlCol="0">
            <a:spAutoFit/>
          </a:bodyPr>
          <a:lstStyle/>
          <a:p>
            <a:r>
              <a:rPr lang="en-US" sz="2400" dirty="0">
                <a:latin typeface="Times New Roman"/>
                <a:cs typeface="Times New Roman"/>
              </a:rPr>
              <a:t>M.S. Basunia</a:t>
            </a:r>
            <a:r>
              <a:rPr lang="en-US" sz="2400" baseline="30000" dirty="0">
                <a:latin typeface="Times New Roman"/>
                <a:cs typeface="Times New Roman"/>
              </a:rPr>
              <a:t>1</a:t>
            </a:r>
            <a:r>
              <a:rPr lang="en-US" sz="2400" dirty="0">
                <a:latin typeface="Times New Roman"/>
                <a:cs typeface="Times New Roman"/>
              </a:rPr>
              <a:t>, J.A. Batchelder</a:t>
            </a:r>
            <a:r>
              <a:rPr lang="en-US" sz="2400" baseline="30000" dirty="0">
                <a:latin typeface="Times New Roman"/>
                <a:cs typeface="Times New Roman"/>
              </a:rPr>
              <a:t>2</a:t>
            </a:r>
            <a:r>
              <a:rPr lang="en-US" sz="2400" dirty="0">
                <a:latin typeface="Times New Roman"/>
                <a:cs typeface="Times New Roman"/>
              </a:rPr>
              <a:t>, T. Bates</a:t>
            </a:r>
            <a:r>
              <a:rPr lang="en-US" sz="2400" baseline="30000" dirty="0">
                <a:latin typeface="Times New Roman"/>
                <a:cs typeface="Times New Roman"/>
              </a:rPr>
              <a:t>2</a:t>
            </a:r>
            <a:r>
              <a:rPr lang="en-US" sz="2400" dirty="0">
                <a:latin typeface="Times New Roman"/>
                <a:cs typeface="Times New Roman"/>
              </a:rPr>
              <a:t>, J.D. Bauer</a:t>
            </a:r>
            <a:r>
              <a:rPr lang="en-US" sz="2400" baseline="30000" dirty="0">
                <a:latin typeface="Times New Roman"/>
                <a:cs typeface="Times New Roman"/>
              </a:rPr>
              <a:t>3</a:t>
            </a:r>
            <a:r>
              <a:rPr lang="en-US" sz="2400" dirty="0">
                <a:latin typeface="Times New Roman"/>
                <a:cs typeface="Times New Roman"/>
              </a:rPr>
              <a:t>, T.A. Becker</a:t>
            </a:r>
            <a:r>
              <a:rPr lang="en-US" sz="2400" baseline="30000" dirty="0">
                <a:latin typeface="Times New Roman"/>
                <a:cs typeface="Times New Roman"/>
              </a:rPr>
              <a:t>4</a:t>
            </a:r>
            <a:r>
              <a:rPr lang="en-US" sz="2400" dirty="0">
                <a:latin typeface="Times New Roman"/>
                <a:cs typeface="Times New Roman"/>
              </a:rPr>
              <a:t>, L.A. Bernstein</a:t>
            </a:r>
            <a:r>
              <a:rPr lang="en-US" sz="2400" baseline="30000" dirty="0">
                <a:latin typeface="Times New Roman"/>
                <a:cs typeface="Times New Roman"/>
              </a:rPr>
              <a:t>1,2</a:t>
            </a:r>
            <a:r>
              <a:rPr lang="en-US" sz="2400" dirty="0">
                <a:latin typeface="Times New Roman"/>
                <a:cs typeface="Times New Roman"/>
              </a:rPr>
              <a:t>, E.R. Birnbaum</a:t>
            </a:r>
            <a:r>
              <a:rPr lang="en-US" sz="2400" baseline="30000" dirty="0">
                <a:latin typeface="Times New Roman"/>
                <a:cs typeface="Times New Roman"/>
              </a:rPr>
              <a:t>5</a:t>
            </a:r>
            <a:r>
              <a:rPr lang="en-US" sz="2400" dirty="0">
                <a:latin typeface="Times New Roman"/>
                <a:cs typeface="Times New Roman"/>
              </a:rPr>
              <a:t>, S. Chong</a:t>
            </a:r>
            <a:r>
              <a:rPr lang="en-US" sz="2400" baseline="30000" dirty="0">
                <a:latin typeface="Times New Roman"/>
                <a:cs typeface="Times New Roman"/>
              </a:rPr>
              <a:t>2</a:t>
            </a:r>
            <a:r>
              <a:rPr lang="en-US" sz="2400" dirty="0">
                <a:latin typeface="Times New Roman"/>
                <a:cs typeface="Times New Roman"/>
              </a:rPr>
              <a:t>, J.W. Engle</a:t>
            </a:r>
            <a:r>
              <a:rPr lang="en-US" sz="2400" baseline="30000" dirty="0">
                <a:latin typeface="Times New Roman"/>
                <a:cs typeface="Times New Roman"/>
              </a:rPr>
              <a:t>5,6</a:t>
            </a:r>
            <a:r>
              <a:rPr lang="en-US" sz="2400" dirty="0">
                <a:latin typeface="Times New Roman"/>
                <a:cs typeface="Times New Roman"/>
              </a:rPr>
              <a:t>, R.B. Firestone</a:t>
            </a:r>
            <a:r>
              <a:rPr lang="en-US" sz="2400" baseline="30000" dirty="0">
                <a:latin typeface="Times New Roman"/>
                <a:cs typeface="Times New Roman"/>
              </a:rPr>
              <a:t>1</a:t>
            </a:r>
            <a:r>
              <a:rPr lang="en-US" sz="2400" dirty="0">
                <a:latin typeface="Times New Roman"/>
                <a:cs typeface="Times New Roman"/>
              </a:rPr>
              <a:t>, S.A. Graves</a:t>
            </a:r>
            <a:r>
              <a:rPr lang="en-US" sz="2400" baseline="30000" dirty="0">
                <a:latin typeface="Times New Roman"/>
                <a:cs typeface="Times New Roman"/>
              </a:rPr>
              <a:t>7</a:t>
            </a:r>
            <a:r>
              <a:rPr lang="en-US" sz="2400" dirty="0">
                <a:latin typeface="Times New Roman"/>
                <a:cs typeface="Times New Roman"/>
              </a:rPr>
              <a:t>, A.M. Hurst</a:t>
            </a:r>
            <a:r>
              <a:rPr lang="en-US" sz="2400" baseline="30000" dirty="0">
                <a:latin typeface="Times New Roman"/>
                <a:cs typeface="Times New Roman"/>
              </a:rPr>
              <a:t>1</a:t>
            </a:r>
            <a:r>
              <a:rPr lang="en-US" sz="2400" dirty="0">
                <a:latin typeface="Times New Roman"/>
                <a:cs typeface="Times New Roman"/>
              </a:rPr>
              <a:t>, T. Kawano</a:t>
            </a:r>
            <a:r>
              <a:rPr lang="en-US" sz="2400" baseline="30000" dirty="0">
                <a:latin typeface="Times New Roman"/>
                <a:cs typeface="Times New Roman"/>
              </a:rPr>
              <a:t>5</a:t>
            </a:r>
            <a:r>
              <a:rPr lang="en-US" sz="2400" dirty="0">
                <a:latin typeface="Times New Roman"/>
                <a:cs typeface="Times New Roman"/>
              </a:rPr>
              <a:t>, L. Kirsch</a:t>
            </a:r>
            <a:r>
              <a:rPr lang="en-US" sz="2400" baseline="30000" dirty="0">
                <a:latin typeface="Times New Roman"/>
                <a:cs typeface="Times New Roman"/>
              </a:rPr>
              <a:t>3</a:t>
            </a:r>
            <a:r>
              <a:rPr lang="en-US" sz="2400" dirty="0">
                <a:latin typeface="Times New Roman"/>
                <a:cs typeface="Times New Roman"/>
              </a:rPr>
              <a:t>, A.M. Lewis</a:t>
            </a:r>
            <a:r>
              <a:rPr lang="en-US" sz="2400" baseline="30000" dirty="0">
                <a:latin typeface="Times New Roman"/>
                <a:cs typeface="Times New Roman"/>
              </a:rPr>
              <a:t>2</a:t>
            </a:r>
            <a:r>
              <a:rPr lang="en-US" sz="2400" dirty="0">
                <a:latin typeface="Times New Roman"/>
                <a:cs typeface="Times New Roman"/>
              </a:rPr>
              <a:t>, E.F. Matthews</a:t>
            </a:r>
            <a:r>
              <a:rPr lang="en-US" sz="2400" baseline="30000" dirty="0">
                <a:latin typeface="Times New Roman"/>
                <a:cs typeface="Times New Roman"/>
              </a:rPr>
              <a:t>2</a:t>
            </a:r>
            <a:r>
              <a:rPr lang="en-US" sz="2400" dirty="0">
                <a:latin typeface="Times New Roman"/>
                <a:cs typeface="Times New Roman"/>
              </a:rPr>
              <a:t>, F.M. Nortier</a:t>
            </a:r>
            <a:r>
              <a:rPr lang="en-US" sz="2400" baseline="30000" dirty="0">
                <a:latin typeface="Times New Roman"/>
                <a:cs typeface="Times New Roman"/>
              </a:rPr>
              <a:t>5</a:t>
            </a:r>
            <a:r>
              <a:rPr lang="en-US" sz="2400" dirty="0">
                <a:latin typeface="Times New Roman"/>
                <a:cs typeface="Times New Roman"/>
              </a:rPr>
              <a:t>, P.R. Renne</a:t>
            </a:r>
            <a:r>
              <a:rPr lang="en-US" sz="2400" baseline="30000" dirty="0">
                <a:latin typeface="Times New Roman"/>
                <a:cs typeface="Times New Roman"/>
              </a:rPr>
              <a:t>4</a:t>
            </a:r>
            <a:r>
              <a:rPr lang="en-US" sz="2400" dirty="0">
                <a:latin typeface="Times New Roman"/>
                <a:cs typeface="Times New Roman"/>
              </a:rPr>
              <a:t>, D. Rutte</a:t>
            </a:r>
            <a:r>
              <a:rPr lang="en-US" sz="2400" baseline="30000" dirty="0">
                <a:latin typeface="Times New Roman"/>
                <a:cs typeface="Times New Roman"/>
              </a:rPr>
              <a:t>4</a:t>
            </a:r>
            <a:r>
              <a:rPr lang="en-US" sz="2400" dirty="0">
                <a:latin typeface="Times New Roman"/>
                <a:cs typeface="Times New Roman"/>
              </a:rPr>
              <a:t>, A. Springer</a:t>
            </a:r>
            <a:r>
              <a:rPr lang="en-US" sz="2400" baseline="30000" dirty="0">
                <a:latin typeface="Times New Roman"/>
                <a:cs typeface="Times New Roman"/>
              </a:rPr>
              <a:t>8</a:t>
            </a:r>
            <a:r>
              <a:rPr lang="en-US" sz="2400" dirty="0">
                <a:latin typeface="Times New Roman"/>
                <a:cs typeface="Times New Roman"/>
              </a:rPr>
              <a:t>, M.A. Unzueta</a:t>
            </a:r>
            <a:r>
              <a:rPr lang="en-US" sz="2400" baseline="30000" dirty="0">
                <a:latin typeface="Times New Roman"/>
                <a:cs typeface="Times New Roman"/>
              </a:rPr>
              <a:t>2</a:t>
            </a:r>
            <a:r>
              <a:rPr lang="en-US" sz="2400" dirty="0">
                <a:latin typeface="Times New Roman"/>
                <a:cs typeface="Times New Roman"/>
              </a:rPr>
              <a:t>, K.A. Van Bibber</a:t>
            </a:r>
            <a:r>
              <a:rPr lang="en-US" sz="2400" baseline="30000" dirty="0">
                <a:latin typeface="Times New Roman"/>
                <a:cs typeface="Times New Roman"/>
              </a:rPr>
              <a:t>2</a:t>
            </a:r>
            <a:r>
              <a:rPr lang="en-US" sz="2400" dirty="0">
                <a:latin typeface="Times New Roman"/>
                <a:cs typeface="Times New Roman"/>
              </a:rPr>
              <a:t>, A.S. Voyles</a:t>
            </a:r>
            <a:r>
              <a:rPr lang="en-US" sz="2400" baseline="30000" dirty="0">
                <a:latin typeface="Times New Roman"/>
                <a:cs typeface="Times New Roman"/>
              </a:rPr>
              <a:t>2</a:t>
            </a:r>
            <a:r>
              <a:rPr lang="en-US" sz="2400" dirty="0">
                <a:latin typeface="Times New Roman"/>
                <a:cs typeface="Times New Roman"/>
              </a:rPr>
              <a:t>, C.S. Waltz</a:t>
            </a:r>
            <a:r>
              <a:rPr lang="en-US" sz="2400" baseline="30000" dirty="0">
                <a:latin typeface="Times New Roman"/>
                <a:cs typeface="Times New Roman"/>
              </a:rPr>
              <a:t>3</a:t>
            </a:r>
            <a:r>
              <a:rPr lang="en-US" sz="2400" dirty="0">
                <a:latin typeface="Times New Roman"/>
                <a:cs typeface="Times New Roman"/>
              </a:rPr>
              <a:t>, H. Zaneb</a:t>
            </a:r>
            <a:r>
              <a:rPr lang="en-US" sz="2400" baseline="30000" dirty="0">
                <a:latin typeface="Times New Roman"/>
                <a:cs typeface="Times New Roman"/>
              </a:rPr>
              <a:t>9</a:t>
            </a:r>
          </a:p>
          <a:p>
            <a:endParaRPr lang="en-US" sz="2000" i="1" baseline="30000" dirty="0">
              <a:latin typeface="Times New Roman"/>
              <a:cs typeface="Times New Roman"/>
            </a:endParaRPr>
          </a:p>
          <a:p>
            <a:r>
              <a:rPr lang="en-US" sz="1400" i="1" baseline="30000" dirty="0">
                <a:latin typeface="Times New Roman"/>
                <a:cs typeface="Times New Roman"/>
              </a:rPr>
              <a:t>1 </a:t>
            </a:r>
            <a:r>
              <a:rPr lang="en-US" sz="1200" i="1" dirty="0">
                <a:latin typeface="Times New Roman"/>
                <a:cs typeface="Times New Roman"/>
              </a:rPr>
              <a:t>Lawrence Berkeley National Laboratory</a:t>
            </a:r>
            <a:endParaRPr lang="en-US" sz="1200" i="1" baseline="30000" dirty="0">
              <a:latin typeface="Times New Roman"/>
              <a:cs typeface="Times New Roman"/>
            </a:endParaRPr>
          </a:p>
          <a:p>
            <a:r>
              <a:rPr lang="en-US" sz="1200" i="1" baseline="30000" dirty="0">
                <a:latin typeface="Times New Roman"/>
                <a:cs typeface="Times New Roman"/>
              </a:rPr>
              <a:t>2</a:t>
            </a:r>
            <a:r>
              <a:rPr lang="en-US" sz="1200" i="1" dirty="0">
                <a:latin typeface="Times New Roman"/>
                <a:cs typeface="Times New Roman"/>
              </a:rPr>
              <a:t> University of California-Berkeley Dept. of Nuclear Engineering</a:t>
            </a:r>
          </a:p>
          <a:p>
            <a:r>
              <a:rPr lang="en-US" sz="1200" i="1" baseline="30000" dirty="0">
                <a:latin typeface="Times New Roman"/>
                <a:cs typeface="Times New Roman"/>
              </a:rPr>
              <a:t>3 </a:t>
            </a:r>
            <a:r>
              <a:rPr lang="en-US" sz="1200" i="1" dirty="0">
                <a:latin typeface="Times New Roman"/>
                <a:cs typeface="Times New Roman"/>
              </a:rPr>
              <a:t>Lawrence Livermore National Laboratory</a:t>
            </a:r>
          </a:p>
          <a:p>
            <a:r>
              <a:rPr lang="en-US" sz="1200" i="1" baseline="30000" dirty="0">
                <a:latin typeface="Times New Roman"/>
                <a:cs typeface="Times New Roman"/>
              </a:rPr>
              <a:t>4</a:t>
            </a:r>
            <a:r>
              <a:rPr lang="en-US" sz="1200" i="1" dirty="0">
                <a:latin typeface="Times New Roman"/>
                <a:cs typeface="Times New Roman"/>
              </a:rPr>
              <a:t> Berkeley Geochronology Center</a:t>
            </a:r>
          </a:p>
          <a:p>
            <a:r>
              <a:rPr lang="en-US" sz="1200" i="1" baseline="30000" dirty="0">
                <a:latin typeface="Times New Roman"/>
                <a:cs typeface="Times New Roman"/>
              </a:rPr>
              <a:t>5</a:t>
            </a:r>
            <a:r>
              <a:rPr lang="en-US" sz="1200" i="1" dirty="0">
                <a:latin typeface="Times New Roman"/>
                <a:cs typeface="Times New Roman"/>
              </a:rPr>
              <a:t> Los Alamos National Laboratory</a:t>
            </a:r>
          </a:p>
          <a:p>
            <a:r>
              <a:rPr lang="en-US" sz="1200" i="1" baseline="30000" dirty="0">
                <a:latin typeface="Times New Roman"/>
                <a:cs typeface="Times New Roman"/>
              </a:rPr>
              <a:t>6 </a:t>
            </a:r>
            <a:r>
              <a:rPr lang="en-US" sz="1200" i="1" dirty="0">
                <a:latin typeface="Times New Roman"/>
                <a:cs typeface="Times New Roman"/>
              </a:rPr>
              <a:t>University of Wisconsin – Madison</a:t>
            </a:r>
          </a:p>
          <a:p>
            <a:r>
              <a:rPr lang="en-US" sz="1200" i="1" baseline="30000" dirty="0">
                <a:latin typeface="Times New Roman"/>
                <a:cs typeface="Times New Roman"/>
              </a:rPr>
              <a:t>7 </a:t>
            </a:r>
            <a:r>
              <a:rPr lang="en-US" sz="1200" i="1" dirty="0">
                <a:latin typeface="Times New Roman"/>
                <a:cs typeface="Times New Roman"/>
              </a:rPr>
              <a:t>University of Iowa – Department of Radiation Oncology</a:t>
            </a:r>
          </a:p>
          <a:p>
            <a:r>
              <a:rPr lang="en-US" sz="1200" i="1" baseline="30000" dirty="0">
                <a:latin typeface="Times New Roman"/>
                <a:cs typeface="Times New Roman"/>
              </a:rPr>
              <a:t>8 </a:t>
            </a:r>
            <a:r>
              <a:rPr lang="en-US" sz="1200" i="1" dirty="0">
                <a:latin typeface="Times New Roman"/>
                <a:cs typeface="Times New Roman"/>
              </a:rPr>
              <a:t>Karlsruhe Institute of Technology</a:t>
            </a:r>
          </a:p>
          <a:p>
            <a:r>
              <a:rPr lang="en-US" sz="1200" i="1" baseline="30000" dirty="0">
                <a:latin typeface="Times New Roman"/>
                <a:cs typeface="Times New Roman"/>
              </a:rPr>
              <a:t>9 </a:t>
            </a:r>
            <a:r>
              <a:rPr lang="en-US" sz="1200" i="1" dirty="0">
                <a:latin typeface="Times New Roman"/>
                <a:cs typeface="Times New Roman"/>
              </a:rPr>
              <a:t>University of Lahore</a:t>
            </a:r>
          </a:p>
        </p:txBody>
      </p:sp>
    </p:spTree>
    <p:extLst>
      <p:ext uri="{BB962C8B-B14F-4D97-AF65-F5344CB8AC3E}">
        <p14:creationId xmlns:p14="http://schemas.microsoft.com/office/powerpoint/2010/main" val="39386521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9440178081_8dd63d3684_b.jpg"/>
          <p:cNvPicPr>
            <a:picLocks noGrp="1" noChangeAspect="1"/>
          </p:cNvPicPr>
          <p:nvPr>
            <p:ph idx="14"/>
          </p:nvPr>
        </p:nvPicPr>
        <p:blipFill rotWithShape="1">
          <a:blip r:embed="rId2"/>
          <a:srcRect t="8613" b="5873"/>
          <a:stretch/>
        </p:blipFill>
        <p:spPr>
          <a:xfrm>
            <a:off x="-18872" y="0"/>
            <a:ext cx="12210872" cy="6974958"/>
          </a:xfrm>
        </p:spPr>
      </p:pic>
      <p:sp>
        <p:nvSpPr>
          <p:cNvPr id="2" name="Title 1"/>
          <p:cNvSpPr>
            <a:spLocks noGrp="1"/>
          </p:cNvSpPr>
          <p:nvPr>
            <p:ph type="title"/>
          </p:nvPr>
        </p:nvSpPr>
        <p:spPr>
          <a:xfrm>
            <a:off x="2205494" y="2144119"/>
            <a:ext cx="6570143" cy="1143000"/>
          </a:xfrm>
        </p:spPr>
        <p:txBody>
          <a:bodyPr>
            <a:normAutofit/>
          </a:bodyPr>
          <a:lstStyle/>
          <a:p>
            <a:pPr algn="ctr"/>
            <a:r>
              <a:rPr lang="en-US" sz="6600" dirty="0" err="1">
                <a:solidFill>
                  <a:schemeClr val="bg1"/>
                </a:solidFill>
              </a:rPr>
              <a:t>Tusen</a:t>
            </a:r>
            <a:r>
              <a:rPr lang="en-US" sz="6600" dirty="0">
                <a:solidFill>
                  <a:schemeClr val="bg1"/>
                </a:solidFill>
              </a:rPr>
              <a:t> </a:t>
            </a:r>
            <a:r>
              <a:rPr lang="en-US" sz="6600" dirty="0" err="1">
                <a:solidFill>
                  <a:schemeClr val="bg1"/>
                </a:solidFill>
              </a:rPr>
              <a:t>takk</a:t>
            </a:r>
            <a:r>
              <a:rPr lang="en-US" sz="6600" dirty="0">
                <a:solidFill>
                  <a:schemeClr val="bg1"/>
                </a:solidFill>
              </a:rPr>
              <a:t>!</a:t>
            </a:r>
          </a:p>
        </p:txBody>
      </p:sp>
      <p:pic>
        <p:nvPicPr>
          <p:cNvPr id="5" name="Picture 4"/>
          <p:cNvPicPr>
            <a:picLocks noChangeAspect="1"/>
          </p:cNvPicPr>
          <p:nvPr/>
        </p:nvPicPr>
        <p:blipFill>
          <a:blip r:embed="rId3"/>
          <a:stretch>
            <a:fillRect/>
          </a:stretch>
        </p:blipFill>
        <p:spPr>
          <a:xfrm>
            <a:off x="0" y="5993296"/>
            <a:ext cx="12192000" cy="935337"/>
          </a:xfrm>
          <a:prstGeom prst="rect">
            <a:avLst/>
          </a:prstGeom>
        </p:spPr>
      </p:pic>
      <p:pic>
        <p:nvPicPr>
          <p:cNvPr id="6" name="Picture 5"/>
          <p:cNvPicPr>
            <a:picLocks noChangeAspect="1"/>
          </p:cNvPicPr>
          <p:nvPr/>
        </p:nvPicPr>
        <p:blipFill>
          <a:blip r:embed="rId4"/>
          <a:stretch>
            <a:fillRect/>
          </a:stretch>
        </p:blipFill>
        <p:spPr>
          <a:xfrm>
            <a:off x="106633" y="6263596"/>
            <a:ext cx="1745673" cy="533400"/>
          </a:xfrm>
          <a:prstGeom prst="rect">
            <a:avLst/>
          </a:prstGeom>
        </p:spPr>
      </p:pic>
      <p:pic>
        <p:nvPicPr>
          <p:cNvPr id="9" name="Picture 8"/>
          <p:cNvPicPr>
            <a:picLocks noChangeAspect="1"/>
          </p:cNvPicPr>
          <p:nvPr/>
        </p:nvPicPr>
        <p:blipFill>
          <a:blip r:embed="rId5"/>
          <a:stretch>
            <a:fillRect/>
          </a:stretch>
        </p:blipFill>
        <p:spPr>
          <a:xfrm>
            <a:off x="9322508" y="7"/>
            <a:ext cx="2869492" cy="2379579"/>
          </a:xfrm>
          <a:prstGeom prst="rect">
            <a:avLst/>
          </a:prstGeom>
        </p:spPr>
      </p:pic>
    </p:spTree>
    <p:extLst>
      <p:ext uri="{BB962C8B-B14F-4D97-AF65-F5344CB8AC3E}">
        <p14:creationId xmlns:p14="http://schemas.microsoft.com/office/powerpoint/2010/main" val="31793512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0496" y="1607636"/>
            <a:ext cx="10351008" cy="1150353"/>
          </a:xfrm>
        </p:spPr>
        <p:txBody>
          <a:bodyPr>
            <a:normAutofit fontScale="90000"/>
          </a:bodyPr>
          <a:lstStyle/>
          <a:p>
            <a:pPr algn="ctr"/>
            <a:r>
              <a:rPr lang="en-US" sz="4400" b="0" dirty="0"/>
              <a:t>Cross-Section Measurements at the UC Berkeley HFNG</a:t>
            </a:r>
            <a:endParaRPr lang="en-US" b="0"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2006600" y="2762874"/>
            <a:ext cx="7766050" cy="1150353"/>
          </a:xfrm>
          <a:prstGeom prst="rect">
            <a:avLst/>
          </a:prstGeom>
        </p:spPr>
        <p:txBody>
          <a:bodyPr vert="horz" lIns="91440" tIns="45720" rIns="91440" bIns="45720" rtlCol="0" anchor="ctr">
            <a:normAutofit fontScale="975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7318868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 name="Picture 48"/>
          <p:cNvPicPr>
            <a:picLocks noChangeAspect="1"/>
          </p:cNvPicPr>
          <p:nvPr/>
        </p:nvPicPr>
        <p:blipFill rotWithShape="1">
          <a:blip r:embed="rId4"/>
          <a:stretch/>
        </p:blipFill>
        <p:spPr>
          <a:xfrm>
            <a:off x="2035467" y="1791357"/>
            <a:ext cx="7013702" cy="4004016"/>
          </a:xfrm>
          <a:prstGeom prst="rect">
            <a:avLst/>
          </a:prstGeom>
          <a:noFill/>
          <a:ln>
            <a:noFill/>
          </a:ln>
        </p:spPr>
      </p:pic>
      <p:sp>
        <p:nvSpPr>
          <p:cNvPr id="2" name="Title 1"/>
          <p:cNvSpPr>
            <a:spLocks noGrp="1"/>
          </p:cNvSpPr>
          <p:nvPr>
            <p:ph type="title"/>
          </p:nvPr>
        </p:nvSpPr>
        <p:spPr/>
        <p:txBody>
          <a:bodyPr>
            <a:noAutofit/>
          </a:bodyPr>
          <a:lstStyle/>
          <a:p>
            <a:r>
              <a:rPr lang="en-US" sz="3200" dirty="0"/>
              <a:t>The UC Berkeley High Flux Neutron Generator</a:t>
            </a:r>
          </a:p>
        </p:txBody>
      </p:sp>
      <p:cxnSp>
        <p:nvCxnSpPr>
          <p:cNvPr id="9" name="Shape 112"/>
          <p:cNvCxnSpPr/>
          <p:nvPr/>
        </p:nvCxnSpPr>
        <p:spPr>
          <a:xfrm flipH="1" flipV="1">
            <a:off x="7292096" y="3038807"/>
            <a:ext cx="1605470" cy="1082878"/>
          </a:xfrm>
          <a:prstGeom prst="straightConnector1">
            <a:avLst/>
          </a:prstGeom>
          <a:noFill/>
          <a:ln w="76300" cap="flat" cmpd="sng">
            <a:solidFill>
              <a:srgbClr val="2E75B6"/>
            </a:solidFill>
            <a:prstDash val="solid"/>
            <a:miter/>
            <a:headEnd type="none" w="med" len="med"/>
            <a:tailEnd type="triangle" w="lg" len="lg"/>
          </a:ln>
        </p:spPr>
      </p:cxnSp>
      <p:cxnSp>
        <p:nvCxnSpPr>
          <p:cNvPr id="11" name="Shape 113"/>
          <p:cNvCxnSpPr/>
          <p:nvPr/>
        </p:nvCxnSpPr>
        <p:spPr>
          <a:xfrm>
            <a:off x="2332775" y="2960875"/>
            <a:ext cx="1495800" cy="747719"/>
          </a:xfrm>
          <a:prstGeom prst="straightConnector1">
            <a:avLst/>
          </a:prstGeom>
          <a:noFill/>
          <a:ln w="76300" cap="flat" cmpd="sng">
            <a:solidFill>
              <a:srgbClr val="5B9BD5"/>
            </a:solidFill>
            <a:prstDash val="solid"/>
            <a:miter/>
            <a:headEnd type="none" w="med" len="med"/>
            <a:tailEnd type="triangle" w="lg" len="lg"/>
          </a:ln>
        </p:spPr>
      </p:cxnSp>
      <p:sp>
        <p:nvSpPr>
          <p:cNvPr id="12" name="Shape 114"/>
          <p:cNvSpPr/>
          <p:nvPr/>
        </p:nvSpPr>
        <p:spPr>
          <a:xfrm>
            <a:off x="8050448" y="3270075"/>
            <a:ext cx="1906199" cy="364679"/>
          </a:xfrm>
          <a:prstGeom prst="rect">
            <a:avLst/>
          </a:prstGeom>
          <a:noFill/>
          <a:ln>
            <a:noFill/>
          </a:ln>
        </p:spPr>
        <p:txBody>
          <a:bodyPr lIns="90000" tIns="45000" rIns="90000" bIns="45000" anchor="t" anchorCtr="0">
            <a:noAutofit/>
          </a:bodyPr>
          <a:lstStyle/>
          <a:p>
            <a:pPr>
              <a:buSzPct val="25000"/>
            </a:pPr>
            <a:r>
              <a:rPr lang="en-US" dirty="0">
                <a:solidFill>
                  <a:srgbClr val="2E75B6"/>
                </a:solidFill>
                <a:latin typeface="Calibri"/>
                <a:ea typeface="Calibri"/>
                <a:cs typeface="Calibri"/>
                <a:sym typeface="Calibri"/>
              </a:rPr>
              <a:t>Deuterium Gas</a:t>
            </a:r>
          </a:p>
        </p:txBody>
      </p:sp>
      <p:sp>
        <p:nvSpPr>
          <p:cNvPr id="13" name="Shape 115"/>
          <p:cNvSpPr/>
          <p:nvPr/>
        </p:nvSpPr>
        <p:spPr>
          <a:xfrm rot="1780800">
            <a:off x="6013169" y="2467772"/>
            <a:ext cx="1319399" cy="436680"/>
          </a:xfrm>
          <a:prstGeom prst="ellipse">
            <a:avLst/>
          </a:prstGeom>
          <a:solidFill>
            <a:srgbClr val="5B9BD5"/>
          </a:solidFill>
          <a:ln>
            <a:noFill/>
          </a:ln>
        </p:spPr>
        <p:txBody>
          <a:bodyPr lIns="91425" tIns="91425" rIns="91425" bIns="91425" anchor="ctr" anchorCtr="0">
            <a:noAutofit/>
          </a:bodyPr>
          <a:lstStyle/>
          <a:p>
            <a:endParaRPr/>
          </a:p>
        </p:txBody>
      </p:sp>
      <p:sp>
        <p:nvSpPr>
          <p:cNvPr id="14" name="Shape 116"/>
          <p:cNvSpPr/>
          <p:nvPr/>
        </p:nvSpPr>
        <p:spPr>
          <a:xfrm rot="1780800">
            <a:off x="3850147" y="3850533"/>
            <a:ext cx="1319399" cy="436680"/>
          </a:xfrm>
          <a:prstGeom prst="ellipse">
            <a:avLst/>
          </a:prstGeom>
          <a:solidFill>
            <a:srgbClr val="5B9BD5"/>
          </a:solidFill>
          <a:ln>
            <a:noFill/>
          </a:ln>
        </p:spPr>
        <p:txBody>
          <a:bodyPr lIns="91425" tIns="91425" rIns="91425" bIns="91425" anchor="ctr" anchorCtr="0">
            <a:noAutofit/>
          </a:bodyPr>
          <a:lstStyle/>
          <a:p>
            <a:endParaRPr/>
          </a:p>
        </p:txBody>
      </p:sp>
      <p:cxnSp>
        <p:nvCxnSpPr>
          <p:cNvPr id="15" name="Shape 117"/>
          <p:cNvCxnSpPr/>
          <p:nvPr/>
        </p:nvCxnSpPr>
        <p:spPr>
          <a:xfrm flipV="1">
            <a:off x="2281208" y="4494179"/>
            <a:ext cx="1509350" cy="841066"/>
          </a:xfrm>
          <a:prstGeom prst="straightConnector1">
            <a:avLst/>
          </a:prstGeom>
          <a:noFill/>
          <a:ln w="38150" cap="flat" cmpd="sng">
            <a:solidFill>
              <a:srgbClr val="FF0000"/>
            </a:solidFill>
            <a:prstDash val="solid"/>
            <a:miter/>
            <a:headEnd type="none" w="med" len="med"/>
            <a:tailEnd type="triangle" w="lg" len="lg"/>
          </a:ln>
        </p:spPr>
      </p:cxnSp>
      <p:cxnSp>
        <p:nvCxnSpPr>
          <p:cNvPr id="16" name="Shape 118"/>
          <p:cNvCxnSpPr/>
          <p:nvPr/>
        </p:nvCxnSpPr>
        <p:spPr>
          <a:xfrm flipH="1">
            <a:off x="7534738" y="2406645"/>
            <a:ext cx="880918" cy="515880"/>
          </a:xfrm>
          <a:prstGeom prst="straightConnector1">
            <a:avLst/>
          </a:prstGeom>
          <a:noFill/>
          <a:ln w="38150" cap="flat" cmpd="sng">
            <a:solidFill>
              <a:srgbClr val="FF0000"/>
            </a:solidFill>
            <a:prstDash val="solid"/>
            <a:miter/>
            <a:headEnd type="none" w="med" len="med"/>
            <a:tailEnd type="triangle" w="lg" len="lg"/>
          </a:ln>
        </p:spPr>
      </p:cxnSp>
      <p:sp>
        <p:nvSpPr>
          <p:cNvPr id="17" name="Shape 119"/>
          <p:cNvSpPr/>
          <p:nvPr/>
        </p:nvSpPr>
        <p:spPr>
          <a:xfrm>
            <a:off x="7946576" y="2727747"/>
            <a:ext cx="469080" cy="364679"/>
          </a:xfrm>
          <a:prstGeom prst="rect">
            <a:avLst/>
          </a:prstGeom>
          <a:noFill/>
          <a:ln>
            <a:noFill/>
          </a:ln>
        </p:spPr>
        <p:txBody>
          <a:bodyPr lIns="90000" tIns="45000" rIns="90000" bIns="45000" anchor="t" anchorCtr="0">
            <a:noAutofit/>
          </a:bodyPr>
          <a:lstStyle/>
          <a:p>
            <a:pPr>
              <a:buSzPct val="25000"/>
            </a:pPr>
            <a:r>
              <a:rPr lang="en-US" dirty="0">
                <a:solidFill>
                  <a:srgbClr val="FF0000"/>
                </a:solidFill>
                <a:latin typeface="Calibri"/>
                <a:ea typeface="Calibri"/>
                <a:cs typeface="Calibri"/>
                <a:sym typeface="Calibri"/>
              </a:rPr>
              <a:t>RF</a:t>
            </a:r>
          </a:p>
        </p:txBody>
      </p:sp>
      <p:sp>
        <p:nvSpPr>
          <p:cNvPr id="18" name="Shape 120"/>
          <p:cNvSpPr/>
          <p:nvPr/>
        </p:nvSpPr>
        <p:spPr>
          <a:xfrm rot="1780800">
            <a:off x="6010650" y="2467772"/>
            <a:ext cx="1319399" cy="436680"/>
          </a:xfrm>
          <a:prstGeom prst="ellipse">
            <a:avLst/>
          </a:prstGeom>
          <a:solidFill>
            <a:srgbClr val="FF00FF"/>
          </a:solidFill>
          <a:ln>
            <a:noFill/>
          </a:ln>
        </p:spPr>
        <p:txBody>
          <a:bodyPr lIns="91425" tIns="91425" rIns="91425" bIns="91425" anchor="ctr" anchorCtr="0">
            <a:noAutofit/>
          </a:bodyPr>
          <a:lstStyle/>
          <a:p>
            <a:endParaRPr/>
          </a:p>
        </p:txBody>
      </p:sp>
      <p:sp>
        <p:nvSpPr>
          <p:cNvPr id="19" name="Shape 121"/>
          <p:cNvSpPr/>
          <p:nvPr/>
        </p:nvSpPr>
        <p:spPr>
          <a:xfrm rot="1780800">
            <a:off x="3850147" y="3850533"/>
            <a:ext cx="1319399" cy="436680"/>
          </a:xfrm>
          <a:prstGeom prst="ellipse">
            <a:avLst/>
          </a:prstGeom>
          <a:solidFill>
            <a:srgbClr val="FF00FF"/>
          </a:solidFill>
          <a:ln>
            <a:noFill/>
          </a:ln>
        </p:spPr>
        <p:txBody>
          <a:bodyPr lIns="91425" tIns="91425" rIns="91425" bIns="91425" anchor="ctr" anchorCtr="0">
            <a:noAutofit/>
          </a:bodyPr>
          <a:lstStyle/>
          <a:p>
            <a:endParaRPr/>
          </a:p>
        </p:txBody>
      </p:sp>
      <p:sp>
        <p:nvSpPr>
          <p:cNvPr id="20" name="Shape 122"/>
          <p:cNvSpPr/>
          <p:nvPr/>
        </p:nvSpPr>
        <p:spPr>
          <a:xfrm>
            <a:off x="6722767" y="2041975"/>
            <a:ext cx="1252439" cy="364679"/>
          </a:xfrm>
          <a:prstGeom prst="rect">
            <a:avLst/>
          </a:prstGeom>
          <a:noFill/>
          <a:ln>
            <a:noFill/>
          </a:ln>
        </p:spPr>
        <p:txBody>
          <a:bodyPr lIns="90000" tIns="45000" rIns="90000" bIns="45000" anchor="t" anchorCtr="0">
            <a:noAutofit/>
          </a:bodyPr>
          <a:lstStyle/>
          <a:p>
            <a:pPr>
              <a:buSzPct val="25000"/>
            </a:pPr>
            <a:r>
              <a:rPr lang="en-US" dirty="0">
                <a:solidFill>
                  <a:srgbClr val="FF00FF"/>
                </a:solidFill>
                <a:latin typeface="Calibri"/>
                <a:ea typeface="Calibri"/>
                <a:cs typeface="Calibri"/>
                <a:sym typeface="Calibri"/>
              </a:rPr>
              <a:t>D Plasma</a:t>
            </a:r>
          </a:p>
        </p:txBody>
      </p:sp>
      <p:sp>
        <p:nvSpPr>
          <p:cNvPr id="21" name="Shape 123"/>
          <p:cNvSpPr/>
          <p:nvPr/>
        </p:nvSpPr>
        <p:spPr>
          <a:xfrm>
            <a:off x="4509847" y="1552734"/>
            <a:ext cx="1132199" cy="2061359"/>
          </a:xfrm>
          <a:prstGeom prst="lightningBolt">
            <a:avLst/>
          </a:prstGeom>
          <a:solidFill>
            <a:srgbClr val="FFC000"/>
          </a:solidFill>
          <a:ln>
            <a:noFill/>
          </a:ln>
        </p:spPr>
        <p:txBody>
          <a:bodyPr lIns="91425" tIns="91425" rIns="91425" bIns="91425" anchor="ctr" anchorCtr="0">
            <a:noAutofit/>
          </a:bodyPr>
          <a:lstStyle/>
          <a:p>
            <a:endParaRPr/>
          </a:p>
        </p:txBody>
      </p:sp>
      <p:sp>
        <p:nvSpPr>
          <p:cNvPr id="22" name="Shape 124"/>
          <p:cNvSpPr/>
          <p:nvPr/>
        </p:nvSpPr>
        <p:spPr>
          <a:xfrm>
            <a:off x="3790558" y="2492334"/>
            <a:ext cx="1304280" cy="516959"/>
          </a:xfrm>
          <a:prstGeom prst="rect">
            <a:avLst/>
          </a:prstGeom>
          <a:noFill/>
          <a:ln>
            <a:noFill/>
          </a:ln>
        </p:spPr>
        <p:txBody>
          <a:bodyPr lIns="90000" tIns="45000" rIns="90000" bIns="45000" anchor="t" anchorCtr="0">
            <a:noAutofit/>
          </a:bodyPr>
          <a:lstStyle/>
          <a:p>
            <a:pPr>
              <a:buSzPct val="25000"/>
            </a:pPr>
            <a:r>
              <a:rPr lang="en-US" sz="2800">
                <a:solidFill>
                  <a:srgbClr val="FFC000"/>
                </a:solidFill>
                <a:latin typeface="Calibri"/>
                <a:ea typeface="Calibri"/>
                <a:cs typeface="Calibri"/>
                <a:sym typeface="Calibri"/>
              </a:rPr>
              <a:t>100kV</a:t>
            </a:r>
          </a:p>
        </p:txBody>
      </p:sp>
      <p:cxnSp>
        <p:nvCxnSpPr>
          <p:cNvPr id="23" name="Shape 125"/>
          <p:cNvCxnSpPr/>
          <p:nvPr/>
        </p:nvCxnSpPr>
        <p:spPr>
          <a:xfrm flipH="1">
            <a:off x="5989078" y="3111885"/>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4" name="Shape 126"/>
          <p:cNvCxnSpPr/>
          <p:nvPr/>
        </p:nvCxnSpPr>
        <p:spPr>
          <a:xfrm flipH="1">
            <a:off x="5759398" y="299452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5" name="Shape 127"/>
          <p:cNvCxnSpPr/>
          <p:nvPr/>
        </p:nvCxnSpPr>
        <p:spPr>
          <a:xfrm flipH="1">
            <a:off x="5661479" y="2922525"/>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6" name="Shape 128"/>
          <p:cNvCxnSpPr/>
          <p:nvPr/>
        </p:nvCxnSpPr>
        <p:spPr>
          <a:xfrm flipH="1">
            <a:off x="5542318" y="286024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7" name="Shape 129"/>
          <p:cNvCxnSpPr/>
          <p:nvPr/>
        </p:nvCxnSpPr>
        <p:spPr>
          <a:xfrm flipH="1">
            <a:off x="5876759" y="306652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8" name="Shape 130"/>
          <p:cNvCxnSpPr/>
          <p:nvPr/>
        </p:nvCxnSpPr>
        <p:spPr>
          <a:xfrm rot="10800000" flipH="1">
            <a:off x="5296438" y="3751255"/>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29" name="Shape 131"/>
          <p:cNvCxnSpPr/>
          <p:nvPr/>
        </p:nvCxnSpPr>
        <p:spPr>
          <a:xfrm rot="10800000" flipH="1">
            <a:off x="5158919" y="3690414"/>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0" name="Shape 132"/>
          <p:cNvCxnSpPr/>
          <p:nvPr/>
        </p:nvCxnSpPr>
        <p:spPr>
          <a:xfrm rot="10800000" flipH="1">
            <a:off x="5031838" y="3593214"/>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1" name="Shape 133"/>
          <p:cNvCxnSpPr/>
          <p:nvPr/>
        </p:nvCxnSpPr>
        <p:spPr>
          <a:xfrm rot="10800000" flipH="1">
            <a:off x="4904399" y="3532375"/>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2" name="Shape 134"/>
          <p:cNvCxnSpPr/>
          <p:nvPr/>
        </p:nvCxnSpPr>
        <p:spPr>
          <a:xfrm rot="10800000" flipH="1">
            <a:off x="4784879" y="3444175"/>
            <a:ext cx="551520" cy="431279"/>
          </a:xfrm>
          <a:prstGeom prst="straightConnector1">
            <a:avLst/>
          </a:prstGeom>
          <a:noFill/>
          <a:ln w="28425" cap="flat" cmpd="sng">
            <a:solidFill>
              <a:srgbClr val="FF00FF"/>
            </a:solidFill>
            <a:prstDash val="solid"/>
            <a:miter/>
            <a:headEnd type="none" w="med" len="med"/>
            <a:tailEnd type="triangle" w="lg" len="lg"/>
          </a:ln>
        </p:spPr>
      </p:cxnSp>
      <p:sp>
        <p:nvSpPr>
          <p:cNvPr id="33" name="Shape 135"/>
          <p:cNvSpPr/>
          <p:nvPr/>
        </p:nvSpPr>
        <p:spPr>
          <a:xfrm>
            <a:off x="6034447" y="3356335"/>
            <a:ext cx="1365479" cy="638999"/>
          </a:xfrm>
          <a:prstGeom prst="rect">
            <a:avLst/>
          </a:prstGeom>
          <a:noFill/>
          <a:ln>
            <a:noFill/>
          </a:ln>
        </p:spPr>
        <p:txBody>
          <a:bodyPr lIns="90000" tIns="45000" rIns="90000" bIns="45000" anchor="t" anchorCtr="0">
            <a:noAutofit/>
          </a:bodyPr>
          <a:lstStyle/>
          <a:p>
            <a:pPr>
              <a:buSzPct val="25000"/>
            </a:pPr>
            <a:r>
              <a:rPr lang="en-US" dirty="0">
                <a:solidFill>
                  <a:srgbClr val="FF00FF"/>
                </a:solidFill>
                <a:latin typeface="Calibri"/>
                <a:ea typeface="Calibri"/>
                <a:cs typeface="Calibri"/>
                <a:sym typeface="Calibri"/>
              </a:rPr>
              <a:t>D beam</a:t>
            </a:r>
          </a:p>
          <a:p>
            <a:pPr>
              <a:buSzPct val="25000"/>
            </a:pPr>
            <a:r>
              <a:rPr lang="en-US" dirty="0">
                <a:solidFill>
                  <a:srgbClr val="FF00FF"/>
                </a:solidFill>
                <a:latin typeface="Calibri"/>
                <a:ea typeface="Calibri"/>
                <a:cs typeface="Calibri"/>
                <a:sym typeface="Calibri"/>
              </a:rPr>
              <a:t>1-1000mA</a:t>
            </a:r>
          </a:p>
        </p:txBody>
      </p:sp>
      <p:sp>
        <p:nvSpPr>
          <p:cNvPr id="34" name="Shape 136"/>
          <p:cNvSpPr/>
          <p:nvPr/>
        </p:nvSpPr>
        <p:spPr>
          <a:xfrm rot="2455200">
            <a:off x="5284208" y="3299815"/>
            <a:ext cx="800999" cy="449639"/>
          </a:xfrm>
          <a:prstGeom prst="irregularSeal2">
            <a:avLst/>
          </a:prstGeom>
          <a:solidFill>
            <a:srgbClr val="5B9BD5"/>
          </a:solidFill>
          <a:ln w="12600" cap="flat" cmpd="sng">
            <a:solidFill>
              <a:srgbClr val="181717"/>
            </a:solidFill>
            <a:prstDash val="solid"/>
            <a:miter/>
            <a:headEnd type="none" w="med" len="med"/>
            <a:tailEnd type="none" w="med" len="med"/>
          </a:ln>
        </p:spPr>
        <p:txBody>
          <a:bodyPr lIns="91425" tIns="91425" rIns="91425" bIns="91425" anchor="ctr" anchorCtr="0">
            <a:noAutofit/>
          </a:bodyPr>
          <a:lstStyle/>
          <a:p>
            <a:endParaRPr/>
          </a:p>
        </p:txBody>
      </p:sp>
      <p:sp>
        <p:nvSpPr>
          <p:cNvPr id="35" name="Shape 137"/>
          <p:cNvSpPr/>
          <p:nvPr/>
        </p:nvSpPr>
        <p:spPr>
          <a:xfrm>
            <a:off x="4152008" y="3127735"/>
            <a:ext cx="1336319" cy="364679"/>
          </a:xfrm>
          <a:prstGeom prst="rect">
            <a:avLst/>
          </a:prstGeom>
          <a:noFill/>
          <a:ln>
            <a:noFill/>
          </a:ln>
        </p:spPr>
        <p:txBody>
          <a:bodyPr lIns="90000" tIns="45000" rIns="90000" bIns="45000" anchor="t" anchorCtr="0">
            <a:noAutofit/>
          </a:bodyPr>
          <a:lstStyle/>
          <a:p>
            <a:pPr>
              <a:buSzPct val="25000"/>
            </a:pPr>
            <a:r>
              <a:rPr lang="en-US" dirty="0">
                <a:solidFill>
                  <a:srgbClr val="9DC3E6"/>
                </a:solidFill>
                <a:latin typeface="Calibri"/>
                <a:ea typeface="Calibri"/>
                <a:cs typeface="Calibri"/>
                <a:sym typeface="Calibri"/>
              </a:rPr>
              <a:t>DD Fusion</a:t>
            </a:r>
          </a:p>
        </p:txBody>
      </p:sp>
      <p:sp>
        <p:nvSpPr>
          <p:cNvPr id="36" name="Shape 138"/>
          <p:cNvSpPr/>
          <p:nvPr/>
        </p:nvSpPr>
        <p:spPr>
          <a:xfrm>
            <a:off x="5593447" y="3448846"/>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7" name="Shape 139"/>
          <p:cNvSpPr/>
          <p:nvPr/>
        </p:nvSpPr>
        <p:spPr>
          <a:xfrm>
            <a:off x="5435047" y="3372526"/>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8" name="Shape 140"/>
          <p:cNvSpPr/>
          <p:nvPr/>
        </p:nvSpPr>
        <p:spPr>
          <a:xfrm>
            <a:off x="5496247" y="347620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9" name="Shape 141"/>
          <p:cNvSpPr/>
          <p:nvPr/>
        </p:nvSpPr>
        <p:spPr>
          <a:xfrm>
            <a:off x="5648528" y="362848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0" name="Shape 142"/>
          <p:cNvSpPr/>
          <p:nvPr/>
        </p:nvSpPr>
        <p:spPr>
          <a:xfrm>
            <a:off x="5541608" y="341608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1" name="Shape 143"/>
          <p:cNvSpPr/>
          <p:nvPr/>
        </p:nvSpPr>
        <p:spPr>
          <a:xfrm>
            <a:off x="5635567" y="349060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2" name="Shape 144"/>
          <p:cNvSpPr/>
          <p:nvPr/>
        </p:nvSpPr>
        <p:spPr>
          <a:xfrm>
            <a:off x="6470766" y="1156015"/>
            <a:ext cx="4319081" cy="396719"/>
          </a:xfrm>
          <a:prstGeom prst="rect">
            <a:avLst/>
          </a:prstGeom>
          <a:noFill/>
          <a:ln>
            <a:noFill/>
          </a:ln>
        </p:spPr>
        <p:txBody>
          <a:bodyPr lIns="91425" tIns="45700" rIns="91425" bIns="45700" anchor="t" anchorCtr="0">
            <a:noAutofit/>
          </a:bodyPr>
          <a:lstStyle/>
          <a:p>
            <a:pPr algn="ctr">
              <a:buSzPct val="25000"/>
            </a:pPr>
            <a:r>
              <a:rPr lang="en-US" sz="2000" b="1" dirty="0">
                <a:latin typeface="Calibri"/>
                <a:ea typeface="Calibri"/>
                <a:cs typeface="Calibri"/>
                <a:sym typeface="Calibri"/>
              </a:rPr>
              <a:t>2.45 MeV neutrons, 10</a:t>
            </a:r>
            <a:r>
              <a:rPr lang="en-US" sz="2000" b="1" baseline="30000" dirty="0">
                <a:latin typeface="Calibri"/>
                <a:ea typeface="Calibri"/>
                <a:cs typeface="Calibri"/>
                <a:sym typeface="Calibri"/>
              </a:rPr>
              <a:t>7</a:t>
            </a:r>
            <a:r>
              <a:rPr lang="en-US" sz="2000" b="1" dirty="0">
                <a:latin typeface="Calibri"/>
                <a:ea typeface="Calibri"/>
                <a:cs typeface="Calibri"/>
                <a:sym typeface="Calibri"/>
              </a:rPr>
              <a:t> n/s/cm</a:t>
            </a:r>
            <a:r>
              <a:rPr lang="en-US" sz="2000" b="1" baseline="30000" dirty="0">
                <a:latin typeface="Calibri"/>
                <a:ea typeface="Calibri"/>
                <a:cs typeface="Calibri"/>
                <a:sym typeface="Calibri"/>
              </a:rPr>
              <a:t>2</a:t>
            </a:r>
          </a:p>
          <a:p>
            <a:pPr algn="ctr">
              <a:buSzPct val="25000"/>
            </a:pPr>
            <a:r>
              <a:rPr lang="en-US" sz="2000" b="1" dirty="0">
                <a:ea typeface="Calibri"/>
                <a:cs typeface="Calibri"/>
                <a:sym typeface="Calibri"/>
              </a:rPr>
              <a:t>Extraction Plate: 5mm diameter</a:t>
            </a:r>
            <a:endParaRPr lang="en-US" sz="2000" dirty="0">
              <a:solidFill>
                <a:srgbClr val="385623"/>
              </a:solidFill>
              <a:ea typeface="Calibri"/>
              <a:cs typeface="Calibri"/>
              <a:sym typeface="Calibri"/>
            </a:endParaRPr>
          </a:p>
          <a:p>
            <a:pPr algn="ctr">
              <a:buSzPct val="25000"/>
            </a:pPr>
            <a:endParaRPr lang="en-US" sz="2000" dirty="0">
              <a:solidFill>
                <a:srgbClr val="385623"/>
              </a:solidFill>
              <a:latin typeface="Calibri"/>
              <a:ea typeface="Calibri"/>
              <a:cs typeface="Calibri"/>
              <a:sym typeface="Calibri"/>
            </a:endParaRPr>
          </a:p>
        </p:txBody>
      </p:sp>
      <p:cxnSp>
        <p:nvCxnSpPr>
          <p:cNvPr id="43" name="Shape 145"/>
          <p:cNvCxnSpPr/>
          <p:nvPr/>
        </p:nvCxnSpPr>
        <p:spPr>
          <a:xfrm rot="10800000">
            <a:off x="6470758" y="3967965"/>
            <a:ext cx="0" cy="383400"/>
          </a:xfrm>
          <a:prstGeom prst="straightConnector1">
            <a:avLst/>
          </a:prstGeom>
          <a:noFill/>
          <a:ln w="19075" cap="flat" cmpd="sng">
            <a:solidFill>
              <a:srgbClr val="5B9BD5"/>
            </a:solidFill>
            <a:prstDash val="solid"/>
            <a:miter/>
            <a:headEnd type="none" w="med" len="med"/>
            <a:tailEnd type="none" w="med" len="med"/>
          </a:ln>
        </p:spPr>
      </p:cxnSp>
      <p:cxnSp>
        <p:nvCxnSpPr>
          <p:cNvPr id="44" name="Shape 146"/>
          <p:cNvCxnSpPr/>
          <p:nvPr/>
        </p:nvCxnSpPr>
        <p:spPr>
          <a:xfrm rot="10800000">
            <a:off x="6054598" y="4182526"/>
            <a:ext cx="416160" cy="171000"/>
          </a:xfrm>
          <a:prstGeom prst="straightConnector1">
            <a:avLst/>
          </a:prstGeom>
          <a:noFill/>
          <a:ln w="19075" cap="flat" cmpd="sng">
            <a:solidFill>
              <a:srgbClr val="5B9BD5"/>
            </a:solidFill>
            <a:prstDash val="solid"/>
            <a:miter/>
            <a:headEnd type="none" w="med" len="med"/>
            <a:tailEnd type="none" w="med" len="med"/>
          </a:ln>
        </p:spPr>
      </p:cxnSp>
      <p:cxnSp>
        <p:nvCxnSpPr>
          <p:cNvPr id="45" name="Shape 147"/>
          <p:cNvCxnSpPr/>
          <p:nvPr/>
        </p:nvCxnSpPr>
        <p:spPr>
          <a:xfrm rot="10800000">
            <a:off x="6046688" y="3749814"/>
            <a:ext cx="14039" cy="431999"/>
          </a:xfrm>
          <a:prstGeom prst="straightConnector1">
            <a:avLst/>
          </a:prstGeom>
          <a:noFill/>
          <a:ln w="19075" cap="flat" cmpd="sng">
            <a:solidFill>
              <a:srgbClr val="5B9BD5"/>
            </a:solidFill>
            <a:prstDash val="solid"/>
            <a:miter/>
            <a:headEnd type="none" w="med" len="med"/>
            <a:tailEnd type="triangle" w="lg" len="lg"/>
          </a:ln>
        </p:spPr>
      </p:cxnSp>
      <p:sp>
        <p:nvSpPr>
          <p:cNvPr id="46" name="Shape 148"/>
          <p:cNvSpPr/>
          <p:nvPr/>
        </p:nvSpPr>
        <p:spPr>
          <a:xfrm>
            <a:off x="6519358" y="3957535"/>
            <a:ext cx="615600" cy="401399"/>
          </a:xfrm>
          <a:prstGeom prst="rect">
            <a:avLst/>
          </a:prstGeom>
          <a:noFill/>
          <a:ln>
            <a:noFill/>
          </a:ln>
        </p:spPr>
        <p:txBody>
          <a:bodyPr lIns="90000" tIns="45000" rIns="90000" bIns="45000" anchor="t" anchorCtr="0">
            <a:noAutofit/>
          </a:bodyPr>
          <a:lstStyle/>
          <a:p>
            <a:pPr>
              <a:buSzPct val="25000"/>
            </a:pPr>
            <a:r>
              <a:rPr lang="en-US" dirty="0">
                <a:solidFill>
                  <a:srgbClr val="5B9BD5"/>
                </a:solidFill>
                <a:latin typeface="Calibri"/>
                <a:ea typeface="Calibri"/>
                <a:cs typeface="Calibri"/>
                <a:sym typeface="Calibri"/>
              </a:rPr>
              <a:t>H</a:t>
            </a:r>
            <a:r>
              <a:rPr lang="en-US" baseline="-25000" dirty="0">
                <a:solidFill>
                  <a:srgbClr val="5B9BD5"/>
                </a:solidFill>
                <a:latin typeface="Calibri"/>
                <a:ea typeface="Calibri"/>
                <a:cs typeface="Calibri"/>
                <a:sym typeface="Calibri"/>
              </a:rPr>
              <a:t>2</a:t>
            </a:r>
            <a:r>
              <a:rPr lang="en-US" dirty="0">
                <a:solidFill>
                  <a:srgbClr val="5B9BD5"/>
                </a:solidFill>
                <a:latin typeface="Calibri"/>
                <a:ea typeface="Calibri"/>
                <a:cs typeface="Calibri"/>
                <a:sym typeface="Calibri"/>
              </a:rPr>
              <a:t>O</a:t>
            </a:r>
          </a:p>
        </p:txBody>
      </p:sp>
    </p:spTree>
    <p:custDataLst>
      <p:tags r:id="rId1"/>
    </p:custDataLst>
    <p:extLst>
      <p:ext uri="{BB962C8B-B14F-4D97-AF65-F5344CB8AC3E}">
        <p14:creationId xmlns:p14="http://schemas.microsoft.com/office/powerpoint/2010/main" val="3261556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10"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grpId="1" nodeType="withEffect">
                                  <p:stCondLst>
                                    <p:cond delay="0"/>
                                  </p:stCondLst>
                                  <p:childTnLst>
                                    <p:set>
                                      <p:cBhvr>
                                        <p:cTn id="100" dur="1" fill="hold">
                                          <p:stCondLst>
                                            <p:cond delay="0"/>
                                          </p:stCondLst>
                                        </p:cTn>
                                        <p:tgtEl>
                                          <p:spTgt spid="39"/>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37"/>
                                        </p:tgtEl>
                                        <p:attrNameLst>
                                          <p:attrName>style.visibility</p:attrName>
                                        </p:attrNameLst>
                                      </p:cBhvr>
                                      <p:to>
                                        <p:strVal val="visible"/>
                                      </p:to>
                                    </p:set>
                                  </p:childTnLst>
                                </p:cTn>
                              </p:par>
                              <p:par>
                                <p:cTn id="109" presetID="10"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500"/>
                                        <p:tgtEl>
                                          <p:spTgt spid="42"/>
                                        </p:tgtEl>
                                      </p:cBhvr>
                                    </p:animEffect>
                                  </p:childTnLst>
                                </p:cTn>
                              </p:par>
                            </p:childTnLst>
                          </p:cTn>
                        </p:par>
                        <p:par>
                          <p:cTn id="112" fill="hold">
                            <p:stCondLst>
                              <p:cond delay="500"/>
                            </p:stCondLst>
                            <p:childTnLst>
                              <p:par>
                                <p:cTn id="113" presetID="49" presetClass="path" presetSubtype="0" accel="50000" decel="50000" fill="hold" grpId="0" nodeType="afterEffect">
                                  <p:stCondLst>
                                    <p:cond delay="0"/>
                                  </p:stCondLst>
                                  <p:childTnLst>
                                    <p:animMotion origin="layout" path="M 5E-6 -3.7037E-6 L 0.3856 0.51436 " pathEditMode="relative" rAng="0" ptsTypes="AA">
                                      <p:cBhvr>
                                        <p:cTn id="114" dur="1000" fill="hold"/>
                                        <p:tgtEl>
                                          <p:spTgt spid="39"/>
                                        </p:tgtEl>
                                        <p:attrNameLst>
                                          <p:attrName>ppt_x</p:attrName>
                                          <p:attrName>ppt_y</p:attrName>
                                        </p:attrNameLst>
                                      </p:cBhvr>
                                      <p:rCtr x="193" y="257"/>
                                    </p:animMotion>
                                  </p:childTnLst>
                                </p:cTn>
                              </p:par>
                              <p:par>
                                <p:cTn id="115" presetID="56" presetClass="path" presetSubtype="0" accel="50000" decel="50000" fill="hold" grpId="0" nodeType="withEffect">
                                  <p:stCondLst>
                                    <p:cond delay="0"/>
                                  </p:stCondLst>
                                  <p:childTnLst>
                                    <p:animMotion origin="layout" path="M 3.88889E-6 -4.81481E-6 L 0.44479 -0.58518 " pathEditMode="relative" rAng="0" ptsTypes="AA">
                                      <p:cBhvr>
                                        <p:cTn id="116" dur="1000" fill="hold"/>
                                        <p:tgtEl>
                                          <p:spTgt spid="41"/>
                                        </p:tgtEl>
                                        <p:attrNameLst>
                                          <p:attrName>ppt_x</p:attrName>
                                          <p:attrName>ppt_y</p:attrName>
                                        </p:attrNameLst>
                                      </p:cBhvr>
                                      <p:rCtr x="222" y="-293"/>
                                    </p:animMotion>
                                  </p:childTnLst>
                                </p:cTn>
                              </p:par>
                              <p:par>
                                <p:cTn id="117" presetID="0" presetClass="path" presetSubtype="0" accel="50000" decel="50000" fill="hold" grpId="0" nodeType="withEffect">
                                  <p:stCondLst>
                                    <p:cond delay="0"/>
                                  </p:stCondLst>
                                  <p:childTnLst>
                                    <p:animMotion origin="layout" path="M 2.5E-6 -3.7037E-6 L -0.47205 -0.5037 " pathEditMode="relative" rAng="0" ptsTypes="AA">
                                      <p:cBhvr>
                                        <p:cTn id="118" dur="1000" fill="hold"/>
                                        <p:tgtEl>
                                          <p:spTgt spid="37"/>
                                        </p:tgtEl>
                                        <p:attrNameLst>
                                          <p:attrName>ppt_x</p:attrName>
                                          <p:attrName>ppt_y</p:attrName>
                                        </p:attrNameLst>
                                      </p:cBhvr>
                                      <p:rCtr x="-236" y="-252"/>
                                    </p:animMotion>
                                  </p:childTnLst>
                                </p:cTn>
                              </p:par>
                              <p:par>
                                <p:cTn id="119" presetID="0" presetClass="path" presetSubtype="0" accel="50000" decel="50000" fill="hold" grpId="0" nodeType="withEffect">
                                  <p:stCondLst>
                                    <p:cond delay="0"/>
                                  </p:stCondLst>
                                  <p:childTnLst>
                                    <p:animMotion origin="layout" path="M 1.66667E-6 -1.48148E-6 L 0.66753 0.05185 " pathEditMode="relative" rAng="0" ptsTypes="AA">
                                      <p:cBhvr>
                                        <p:cTn id="120" dur="1000" fill="hold"/>
                                        <p:tgtEl>
                                          <p:spTgt spid="38"/>
                                        </p:tgtEl>
                                        <p:attrNameLst>
                                          <p:attrName>ppt_x</p:attrName>
                                          <p:attrName>ppt_y</p:attrName>
                                        </p:attrNameLst>
                                      </p:cBhvr>
                                      <p:rCtr x="334" y="26"/>
                                    </p:animMotion>
                                  </p:childTnLst>
                                </p:cTn>
                              </p:par>
                              <p:par>
                                <p:cTn id="121" presetID="0" presetClass="path" presetSubtype="0" accel="50000" decel="50000" fill="hold" grpId="0" nodeType="withEffect">
                                  <p:stCondLst>
                                    <p:cond delay="0"/>
                                  </p:stCondLst>
                                  <p:childTnLst>
                                    <p:animMotion origin="layout" path="M 5.55556E-7 4.81481E-6 L -0.53281 0.40092 " pathEditMode="relative" rAng="0" ptsTypes="AA">
                                      <p:cBhvr>
                                        <p:cTn id="122" dur="1000" fill="hold"/>
                                        <p:tgtEl>
                                          <p:spTgt spid="40"/>
                                        </p:tgtEl>
                                        <p:attrNameLst>
                                          <p:attrName>ppt_x</p:attrName>
                                          <p:attrName>ppt_y</p:attrName>
                                        </p:attrNameLst>
                                      </p:cBhvr>
                                      <p:rCtr x="-266" y="200"/>
                                    </p:animMotion>
                                  </p:childTnLst>
                                </p:cTn>
                              </p:par>
                              <p:par>
                                <p:cTn id="123" presetID="64" presetClass="path" presetSubtype="0" accel="50000" decel="50000" fill="hold" grpId="0" nodeType="withEffect">
                                  <p:stCondLst>
                                    <p:cond delay="0"/>
                                  </p:stCondLst>
                                  <p:childTnLst>
                                    <p:animMotion origin="layout" path="M 1.38889E-6 -4.81481E-6 L 1.38889E-6 -0.60625 " pathEditMode="relative" rAng="0" ptsTypes="AA">
                                      <p:cBhvr>
                                        <p:cTn id="124" dur="1000" fill="hold"/>
                                        <p:tgtEl>
                                          <p:spTgt spid="36"/>
                                        </p:tgtEl>
                                        <p:attrNameLst>
                                          <p:attrName>ppt_x</p:attrName>
                                          <p:attrName>ppt_y</p:attrName>
                                        </p:attrNameLst>
                                      </p:cBhvr>
                                      <p:rCtr x="0" y="-303"/>
                                    </p:animMotion>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par>
                                <p:cTn id="133" presetID="10" presetClass="entr" presetSubtype="0" fill="hold"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par>
                                <p:cTn id="136" presetID="10" presetClass="entr" presetSubtype="0" fill="hold" nodeType="with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fade">
                                      <p:cBhvr>
                                        <p:cTn id="13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0" grpId="0"/>
      <p:bldP spid="33" grpId="0"/>
      <p:bldP spid="34" grpId="0" animBg="1"/>
      <p:bldP spid="35" grpId="0"/>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ED7F171-8F4C-4EFC-ABA5-D0024B64FD45}"/>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A84C638-EF34-4CD8-A0CC-7D55DD23E1DC}"/>
              </a:ext>
            </a:extLst>
          </p:cNvPr>
          <p:cNvPicPr>
            <a:picLocks noChangeAspect="1"/>
          </p:cNvPicPr>
          <p:nvPr/>
        </p:nvPicPr>
        <p:blipFill>
          <a:blip r:embed="rId2"/>
          <a:stretch>
            <a:fillRect/>
          </a:stretch>
        </p:blipFill>
        <p:spPr>
          <a:xfrm>
            <a:off x="3859705" y="28079"/>
            <a:ext cx="6619461" cy="6781476"/>
          </a:xfrm>
          <a:prstGeom prst="rect">
            <a:avLst/>
          </a:prstGeom>
        </p:spPr>
      </p:pic>
      <p:pic>
        <p:nvPicPr>
          <p:cNvPr id="7" name="Picture 6">
            <a:extLst>
              <a:ext uri="{FF2B5EF4-FFF2-40B4-BE49-F238E27FC236}">
                <a16:creationId xmlns:a16="http://schemas.microsoft.com/office/drawing/2014/main" id="{1B50D6D6-AACD-4D3A-9C08-C6361E9E351B}"/>
              </a:ext>
            </a:extLst>
          </p:cNvPr>
          <p:cNvPicPr>
            <a:picLocks noChangeAspect="1"/>
          </p:cNvPicPr>
          <p:nvPr/>
        </p:nvPicPr>
        <p:blipFill>
          <a:blip r:embed="rId3"/>
          <a:stretch>
            <a:fillRect/>
          </a:stretch>
        </p:blipFill>
        <p:spPr>
          <a:xfrm>
            <a:off x="1945171" y="1328117"/>
            <a:ext cx="3829050" cy="5314950"/>
          </a:xfrm>
          <a:prstGeom prst="rect">
            <a:avLst/>
          </a:prstGeom>
        </p:spPr>
      </p:pic>
      <p:sp>
        <p:nvSpPr>
          <p:cNvPr id="8" name="Rectangle: Rounded Corners 7">
            <a:extLst>
              <a:ext uri="{FF2B5EF4-FFF2-40B4-BE49-F238E27FC236}">
                <a16:creationId xmlns:a16="http://schemas.microsoft.com/office/drawing/2014/main" id="{36409EA9-EC1A-4276-AD87-9D57BC2D2BCD}"/>
              </a:ext>
            </a:extLst>
          </p:cNvPr>
          <p:cNvSpPr/>
          <p:nvPr/>
        </p:nvSpPr>
        <p:spPr>
          <a:xfrm>
            <a:off x="2118770" y="1720809"/>
            <a:ext cx="542925" cy="506064"/>
          </a:xfrm>
          <a:prstGeom prst="roundRect">
            <a:avLst/>
          </a:prstGeom>
          <a:gradFill>
            <a:gsLst>
              <a:gs pos="0">
                <a:schemeClr val="accent1">
                  <a:tint val="100000"/>
                  <a:shade val="100000"/>
                  <a:satMod val="130000"/>
                  <a:alpha val="12000"/>
                </a:schemeClr>
              </a:gs>
              <a:gs pos="100000">
                <a:schemeClr val="accent1">
                  <a:tint val="50000"/>
                  <a:shade val="100000"/>
                  <a:satMod val="350000"/>
                  <a:alpha val="27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E0E1765-C343-463D-9701-C385C82802EF}"/>
              </a:ext>
            </a:extLst>
          </p:cNvPr>
          <p:cNvSpPr/>
          <p:nvPr/>
        </p:nvSpPr>
        <p:spPr>
          <a:xfrm>
            <a:off x="2118770" y="5967215"/>
            <a:ext cx="542925" cy="506064"/>
          </a:xfrm>
          <a:prstGeom prst="roundRect">
            <a:avLst/>
          </a:prstGeom>
          <a:gradFill>
            <a:gsLst>
              <a:gs pos="0">
                <a:schemeClr val="accent1">
                  <a:tint val="100000"/>
                  <a:shade val="100000"/>
                  <a:satMod val="130000"/>
                  <a:alpha val="12000"/>
                </a:schemeClr>
              </a:gs>
              <a:gs pos="100000">
                <a:schemeClr val="accent1">
                  <a:tint val="50000"/>
                  <a:shade val="100000"/>
                  <a:satMod val="350000"/>
                  <a:alpha val="27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181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Input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979" y="1793129"/>
            <a:ext cx="2431774" cy="1143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4041" t="5717" r="10815"/>
          <a:stretch/>
        </p:blipFill>
        <p:spPr>
          <a:xfrm>
            <a:off x="8593116" y="1079408"/>
            <a:ext cx="1693884" cy="1500538"/>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8515" r="6901"/>
          <a:stretch/>
        </p:blipFill>
        <p:spPr>
          <a:xfrm>
            <a:off x="8433293" y="2811523"/>
            <a:ext cx="1897901" cy="1398739"/>
          </a:xfrm>
          <a:prstGeom prst="rect">
            <a:avLst/>
          </a:prstGeom>
        </p:spPr>
      </p:pic>
      <p:sp>
        <p:nvSpPr>
          <p:cNvPr id="15" name="TextBox 14"/>
          <p:cNvSpPr txBox="1"/>
          <p:nvPr/>
        </p:nvSpPr>
        <p:spPr>
          <a:xfrm>
            <a:off x="8501747" y="869921"/>
            <a:ext cx="1760988" cy="307777"/>
          </a:xfrm>
          <a:prstGeom prst="rect">
            <a:avLst/>
          </a:prstGeom>
          <a:noFill/>
        </p:spPr>
        <p:txBody>
          <a:bodyPr wrap="square" rtlCol="0">
            <a:spAutoFit/>
          </a:bodyPr>
          <a:lstStyle/>
          <a:p>
            <a:pPr algn="ctr"/>
            <a:r>
              <a:rPr lang="en-US" sz="1400" b="1" u="sng" dirty="0">
                <a:latin typeface="Lucida Grande"/>
                <a:ea typeface="Arial" charset="0"/>
                <a:cs typeface="Arial" charset="0"/>
              </a:rPr>
              <a:t>Population Data</a:t>
            </a:r>
          </a:p>
        </p:txBody>
      </p:sp>
      <p:grpSp>
        <p:nvGrpSpPr>
          <p:cNvPr id="46" name="Group 45">
            <a:extLst>
              <a:ext uri="{FF2B5EF4-FFF2-40B4-BE49-F238E27FC236}">
                <a16:creationId xmlns:a16="http://schemas.microsoft.com/office/drawing/2014/main" id="{A578BAE1-0A10-4D76-B246-996B552E9D04}"/>
              </a:ext>
            </a:extLst>
          </p:cNvPr>
          <p:cNvGrpSpPr/>
          <p:nvPr/>
        </p:nvGrpSpPr>
        <p:grpSpPr>
          <a:xfrm>
            <a:off x="1507647" y="1364491"/>
            <a:ext cx="4247384" cy="2042514"/>
            <a:chOff x="-16353" y="1364491"/>
            <a:chExt cx="4247384" cy="2042514"/>
          </a:xfrm>
        </p:grpSpPr>
        <p:sp>
          <p:nvSpPr>
            <p:cNvPr id="11" name="TextBox 10"/>
            <p:cNvSpPr txBox="1"/>
            <p:nvPr/>
          </p:nvSpPr>
          <p:spPr>
            <a:xfrm>
              <a:off x="22462" y="1364491"/>
              <a:ext cx="4208569" cy="2031325"/>
            </a:xfrm>
            <a:prstGeom prst="rect">
              <a:avLst/>
            </a:prstGeom>
            <a:noFill/>
            <a:ln>
              <a:solidFill>
                <a:schemeClr val="tx1"/>
              </a:solidFill>
            </a:ln>
          </p:spPr>
          <p:txBody>
            <a:bodyPr wrap="square" rtlCol="0">
              <a:spAutoFit/>
            </a:bodyPr>
            <a:lstStyle/>
            <a:p>
              <a:pPr algn="ctr"/>
              <a:r>
                <a:rPr lang="en-US" sz="1400" b="1" u="sng" dirty="0">
                  <a:latin typeface="Lucida Grande"/>
                  <a:ea typeface="Arial" charset="0"/>
                  <a:cs typeface="Arial" charset="0"/>
                </a:rPr>
                <a:t>INPUTS</a:t>
              </a: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4463" y="1697826"/>
              <a:ext cx="1857084" cy="148566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37" y="1737818"/>
              <a:ext cx="1660224" cy="1076902"/>
            </a:xfrm>
            <a:prstGeom prst="rect">
              <a:avLst/>
            </a:prstGeom>
          </p:spPr>
        </p:pic>
        <p:sp>
          <p:nvSpPr>
            <p:cNvPr id="7" name="TextBox 6"/>
            <p:cNvSpPr txBox="1"/>
            <p:nvPr/>
          </p:nvSpPr>
          <p:spPr>
            <a:xfrm>
              <a:off x="2559942" y="1446435"/>
              <a:ext cx="1303562" cy="307777"/>
            </a:xfrm>
            <a:prstGeom prst="rect">
              <a:avLst/>
            </a:prstGeom>
            <a:noFill/>
          </p:spPr>
          <p:txBody>
            <a:bodyPr wrap="none" rtlCol="0">
              <a:spAutoFit/>
            </a:bodyPr>
            <a:lstStyle/>
            <a:p>
              <a:pPr algn="ctr"/>
              <a:r>
                <a:rPr lang="en-US" sz="1400" b="1" u="sng" dirty="0">
                  <a:latin typeface="Lucida Grande"/>
                  <a:ea typeface="Arial" charset="0"/>
                  <a:cs typeface="Arial" charset="0"/>
                </a:rPr>
                <a:t>Fission Yields</a:t>
              </a:r>
            </a:p>
          </p:txBody>
        </p:sp>
        <p:sp>
          <p:nvSpPr>
            <p:cNvPr id="8" name="TextBox 7"/>
            <p:cNvSpPr txBox="1"/>
            <p:nvPr/>
          </p:nvSpPr>
          <p:spPr>
            <a:xfrm>
              <a:off x="2402848" y="3130006"/>
              <a:ext cx="1617751" cy="276999"/>
            </a:xfrm>
            <a:prstGeom prst="rect">
              <a:avLst/>
            </a:prstGeom>
            <a:noFill/>
          </p:spPr>
          <p:txBody>
            <a:bodyPr wrap="none" rtlCol="0">
              <a:spAutoFit/>
            </a:bodyPr>
            <a:lstStyle/>
            <a:p>
              <a:pPr algn="ctr"/>
              <a:r>
                <a:rPr lang="en-US" sz="1200" b="1">
                  <a:latin typeface="Lucida Grande"/>
                  <a:ea typeface="Arial" charset="0"/>
                  <a:cs typeface="Arial" charset="0"/>
                </a:rPr>
                <a:t>(England and Rider)</a:t>
              </a:r>
              <a:endParaRPr lang="en-US" sz="1200" b="1" dirty="0">
                <a:latin typeface="Lucida Grande"/>
                <a:ea typeface="Arial" charset="0"/>
                <a:cs typeface="Arial" charset="0"/>
              </a:endParaRPr>
            </a:p>
          </p:txBody>
        </p:sp>
        <p:sp>
          <p:nvSpPr>
            <p:cNvPr id="9" name="TextBox 8"/>
            <p:cNvSpPr txBox="1"/>
            <p:nvPr/>
          </p:nvSpPr>
          <p:spPr>
            <a:xfrm>
              <a:off x="80565" y="1599731"/>
              <a:ext cx="1558568" cy="307777"/>
            </a:xfrm>
            <a:prstGeom prst="rect">
              <a:avLst/>
            </a:prstGeom>
            <a:noFill/>
          </p:spPr>
          <p:txBody>
            <a:bodyPr wrap="none" rtlCol="0">
              <a:spAutoFit/>
            </a:bodyPr>
            <a:lstStyle/>
            <a:p>
              <a:pPr algn="ctr"/>
              <a:r>
                <a:rPr lang="en-US" sz="1400" b="1" u="sng" dirty="0">
                  <a:latin typeface="Lucida Grande"/>
                  <a:ea typeface="Arial" charset="0"/>
                  <a:cs typeface="Arial" charset="0"/>
                </a:rPr>
                <a:t>Decay/Structure</a:t>
              </a:r>
            </a:p>
          </p:txBody>
        </p:sp>
        <p:sp>
          <p:nvSpPr>
            <p:cNvPr id="10" name="TextBox 9"/>
            <p:cNvSpPr txBox="1"/>
            <p:nvPr/>
          </p:nvSpPr>
          <p:spPr>
            <a:xfrm>
              <a:off x="-16353" y="2646637"/>
              <a:ext cx="1752403" cy="276999"/>
            </a:xfrm>
            <a:prstGeom prst="rect">
              <a:avLst/>
            </a:prstGeom>
            <a:noFill/>
          </p:spPr>
          <p:txBody>
            <a:bodyPr wrap="none" rtlCol="0">
              <a:spAutoFit/>
            </a:bodyPr>
            <a:lstStyle/>
            <a:p>
              <a:pPr algn="ctr"/>
              <a:r>
                <a:rPr lang="en-US" sz="1200" b="1" dirty="0">
                  <a:latin typeface="Lucida Grande"/>
                  <a:ea typeface="Arial" charset="0"/>
                  <a:cs typeface="Arial" charset="0"/>
                </a:rPr>
                <a:t>(ENDF File 8 / ENSDF)</a:t>
              </a:r>
            </a:p>
          </p:txBody>
        </p:sp>
      </p:grpSp>
      <p:cxnSp>
        <p:nvCxnSpPr>
          <p:cNvPr id="17" name="Straight Arrow Connector 16"/>
          <p:cNvCxnSpPr/>
          <p:nvPr/>
        </p:nvCxnSpPr>
        <p:spPr bwMode="auto">
          <a:xfrm>
            <a:off x="5465247" y="2298261"/>
            <a:ext cx="537507" cy="0"/>
          </a:xfrm>
          <a:prstGeom prst="straightConnector1">
            <a:avLst/>
          </a:prstGeom>
          <a:solidFill>
            <a:schemeClr val="accent1"/>
          </a:solidFill>
          <a:ln w="76200" cap="flat" cmpd="sng" algn="ctr">
            <a:solidFill>
              <a:srgbClr val="FF0000"/>
            </a:solidFill>
            <a:prstDash val="solid"/>
            <a:round/>
            <a:headEnd type="none" w="med" len="med"/>
            <a:tailEnd type="triangle"/>
          </a:ln>
          <a:effectLst/>
        </p:spPr>
      </p:cxnSp>
      <p:cxnSp>
        <p:nvCxnSpPr>
          <p:cNvPr id="19" name="Straight Arrow Connector 18"/>
          <p:cNvCxnSpPr>
            <a:cxnSpLocks/>
          </p:cNvCxnSpPr>
          <p:nvPr/>
        </p:nvCxnSpPr>
        <p:spPr bwMode="auto">
          <a:xfrm flipV="1">
            <a:off x="7486528" y="1340651"/>
            <a:ext cx="724003" cy="412971"/>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1" name="Straight Arrow Connector 20"/>
          <p:cNvCxnSpPr>
            <a:cxnSpLocks/>
          </p:cNvCxnSpPr>
          <p:nvPr/>
        </p:nvCxnSpPr>
        <p:spPr bwMode="auto">
          <a:xfrm>
            <a:off x="7464719" y="2957733"/>
            <a:ext cx="729010" cy="579837"/>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sp>
        <p:nvSpPr>
          <p:cNvPr id="3" name="TextBox 2"/>
          <p:cNvSpPr txBox="1"/>
          <p:nvPr/>
        </p:nvSpPr>
        <p:spPr>
          <a:xfrm>
            <a:off x="-3231402" y="-30298"/>
            <a:ext cx="3052629" cy="2585323"/>
          </a:xfrm>
          <a:prstGeom prst="rect">
            <a:avLst/>
          </a:prstGeom>
          <a:noFill/>
          <a:ln w="38100">
            <a:solidFill>
              <a:schemeClr val="accent6"/>
            </a:solidFill>
          </a:ln>
        </p:spPr>
        <p:txBody>
          <a:bodyPr wrap="square" rtlCol="0">
            <a:spAutoFit/>
          </a:bodyPr>
          <a:lstStyle/>
          <a:p>
            <a:pPr algn="ctr"/>
            <a:r>
              <a:rPr lang="en-US" b="1" dirty="0">
                <a:latin typeface="Lucida Grande"/>
                <a:ea typeface="Arial" charset="0"/>
                <a:cs typeface="Arial" charset="0"/>
              </a:rPr>
              <a:t>Because FIER uses an analytical and exact model for production and decay of fission products, the accuracy of FIER outputs are only dependent on nuclear data. This makes FIER ideal for sensitivity studies. </a:t>
            </a:r>
          </a:p>
        </p:txBody>
      </p:sp>
      <p:sp>
        <p:nvSpPr>
          <p:cNvPr id="16" name="TextBox 15"/>
          <p:cNvSpPr txBox="1"/>
          <p:nvPr/>
        </p:nvSpPr>
        <p:spPr>
          <a:xfrm>
            <a:off x="8338344" y="1545605"/>
            <a:ext cx="209088" cy="338554"/>
          </a:xfrm>
          <a:prstGeom prst="rect">
            <a:avLst/>
          </a:prstGeom>
          <a:solidFill>
            <a:schemeClr val="bg1"/>
          </a:solidFill>
        </p:spPr>
        <p:txBody>
          <a:bodyPr wrap="square" rtlCol="0">
            <a:spAutoFit/>
          </a:bodyPr>
          <a:lstStyle/>
          <a:p>
            <a:r>
              <a:rPr lang="en-US" sz="1600" dirty="0">
                <a:latin typeface="Lucida Grande"/>
                <a:ea typeface="Arial" charset="0"/>
                <a:cs typeface="Arial" charset="0"/>
              </a:rPr>
              <a:t>Z</a:t>
            </a:r>
          </a:p>
        </p:txBody>
      </p:sp>
      <p:sp>
        <p:nvSpPr>
          <p:cNvPr id="20" name="TextBox 19"/>
          <p:cNvSpPr txBox="1"/>
          <p:nvPr/>
        </p:nvSpPr>
        <p:spPr>
          <a:xfrm rot="5400000">
            <a:off x="9770007" y="1567385"/>
            <a:ext cx="1337216" cy="338554"/>
          </a:xfrm>
          <a:prstGeom prst="rect">
            <a:avLst/>
          </a:prstGeom>
          <a:noFill/>
        </p:spPr>
        <p:txBody>
          <a:bodyPr wrap="square" rtlCol="0">
            <a:spAutoFit/>
          </a:bodyPr>
          <a:lstStyle/>
          <a:p>
            <a:pPr algn="ctr"/>
            <a:r>
              <a:rPr lang="en-US" sz="1600" dirty="0">
                <a:latin typeface="Lucida Grande"/>
                <a:ea typeface="Arial" charset="0"/>
                <a:cs typeface="Arial" charset="0"/>
              </a:rPr>
              <a:t># Produced</a:t>
            </a:r>
          </a:p>
        </p:txBody>
      </p:sp>
      <p:sp>
        <p:nvSpPr>
          <p:cNvPr id="22" name="TextBox 21"/>
          <p:cNvSpPr txBox="1"/>
          <p:nvPr/>
        </p:nvSpPr>
        <p:spPr>
          <a:xfrm>
            <a:off x="9238166" y="2385748"/>
            <a:ext cx="188366" cy="338554"/>
          </a:xfrm>
          <a:prstGeom prst="rect">
            <a:avLst/>
          </a:prstGeom>
          <a:noFill/>
        </p:spPr>
        <p:txBody>
          <a:bodyPr wrap="square" rtlCol="0">
            <a:spAutoFit/>
          </a:bodyPr>
          <a:lstStyle/>
          <a:p>
            <a:r>
              <a:rPr lang="en-US" sz="1600" dirty="0">
                <a:latin typeface="Lucida Grande"/>
                <a:ea typeface="Arial" charset="0"/>
                <a:cs typeface="Arial" charset="0"/>
              </a:rPr>
              <a:t>A</a:t>
            </a:r>
          </a:p>
        </p:txBody>
      </p:sp>
      <p:sp>
        <p:nvSpPr>
          <p:cNvPr id="14" name="TextBox 13"/>
          <p:cNvSpPr txBox="1"/>
          <p:nvPr/>
        </p:nvSpPr>
        <p:spPr>
          <a:xfrm>
            <a:off x="8202538" y="2597322"/>
            <a:ext cx="2691764" cy="307777"/>
          </a:xfrm>
          <a:prstGeom prst="rect">
            <a:avLst/>
          </a:prstGeom>
          <a:noFill/>
        </p:spPr>
        <p:txBody>
          <a:bodyPr wrap="square" rtlCol="0">
            <a:spAutoFit/>
          </a:bodyPr>
          <a:lstStyle/>
          <a:p>
            <a:pPr algn="ctr"/>
            <a:r>
              <a:rPr lang="en-US" sz="1400" b="1" u="sng" dirty="0">
                <a:latin typeface="Lucida Grande"/>
                <a:ea typeface="Arial" charset="0"/>
                <a:cs typeface="Arial" charset="0"/>
              </a:rPr>
              <a:t>Gamma-Ray Spectra</a:t>
            </a:r>
          </a:p>
        </p:txBody>
      </p:sp>
      <p:sp>
        <p:nvSpPr>
          <p:cNvPr id="23" name="TextBox 22"/>
          <p:cNvSpPr txBox="1"/>
          <p:nvPr/>
        </p:nvSpPr>
        <p:spPr>
          <a:xfrm rot="16200000">
            <a:off x="7680439" y="3263495"/>
            <a:ext cx="1398739" cy="338554"/>
          </a:xfrm>
          <a:prstGeom prst="rect">
            <a:avLst/>
          </a:prstGeom>
          <a:solidFill>
            <a:schemeClr val="bg1"/>
          </a:solidFill>
        </p:spPr>
        <p:txBody>
          <a:bodyPr wrap="square" rtlCol="0">
            <a:spAutoFit/>
          </a:bodyPr>
          <a:lstStyle/>
          <a:p>
            <a:pPr algn="ctr"/>
            <a:r>
              <a:rPr lang="en-US" sz="1600" dirty="0">
                <a:latin typeface="Lucida Grande"/>
                <a:ea typeface="Arial" charset="0"/>
                <a:cs typeface="Arial" charset="0"/>
              </a:rPr>
              <a:t># Emissions</a:t>
            </a:r>
          </a:p>
        </p:txBody>
      </p:sp>
      <p:sp>
        <p:nvSpPr>
          <p:cNvPr id="24" name="TextBox 23"/>
          <p:cNvSpPr txBox="1"/>
          <p:nvPr/>
        </p:nvSpPr>
        <p:spPr>
          <a:xfrm>
            <a:off x="9198113" y="4135652"/>
            <a:ext cx="1445514" cy="338554"/>
          </a:xfrm>
          <a:prstGeom prst="rect">
            <a:avLst/>
          </a:prstGeom>
          <a:solidFill>
            <a:schemeClr val="bg1"/>
          </a:solidFill>
        </p:spPr>
        <p:txBody>
          <a:bodyPr wrap="square" rtlCol="0">
            <a:spAutoFit/>
          </a:bodyPr>
          <a:lstStyle/>
          <a:p>
            <a:r>
              <a:rPr lang="en-US" sz="1600" dirty="0">
                <a:latin typeface="Lucida Grande"/>
                <a:ea typeface="Arial" charset="0"/>
                <a:cs typeface="Arial" charset="0"/>
              </a:rPr>
              <a:t>Energy (keV)</a:t>
            </a:r>
          </a:p>
        </p:txBody>
      </p:sp>
      <p:grpSp>
        <p:nvGrpSpPr>
          <p:cNvPr id="62" name="Group 61">
            <a:extLst>
              <a:ext uri="{FF2B5EF4-FFF2-40B4-BE49-F238E27FC236}">
                <a16:creationId xmlns:a16="http://schemas.microsoft.com/office/drawing/2014/main" id="{4D563D13-27DC-414B-823D-F475D497C133}"/>
              </a:ext>
            </a:extLst>
          </p:cNvPr>
          <p:cNvGrpSpPr/>
          <p:nvPr/>
        </p:nvGrpSpPr>
        <p:grpSpPr>
          <a:xfrm>
            <a:off x="5262161" y="4257541"/>
            <a:ext cx="3851431" cy="2040891"/>
            <a:chOff x="4434275" y="3241100"/>
            <a:chExt cx="3851431" cy="2246769"/>
          </a:xfrm>
        </p:grpSpPr>
        <p:sp>
          <p:nvSpPr>
            <p:cNvPr id="47" name="TextBox 46">
              <a:extLst>
                <a:ext uri="{FF2B5EF4-FFF2-40B4-BE49-F238E27FC236}">
                  <a16:creationId xmlns:a16="http://schemas.microsoft.com/office/drawing/2014/main" id="{AE0166AD-6E04-4415-B1B5-A57B05E43B88}"/>
                </a:ext>
              </a:extLst>
            </p:cNvPr>
            <p:cNvSpPr txBox="1"/>
            <p:nvPr/>
          </p:nvSpPr>
          <p:spPr>
            <a:xfrm>
              <a:off x="4434275" y="3241100"/>
              <a:ext cx="3851431" cy="2246769"/>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Integral Benchmarks</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49" name="Picture 48">
              <a:extLst>
                <a:ext uri="{FF2B5EF4-FFF2-40B4-BE49-F238E27FC236}">
                  <a16:creationId xmlns:a16="http://schemas.microsoft.com/office/drawing/2014/main" id="{48D2D03B-CD6F-4BF4-BA69-66BE74E045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919" y="3660232"/>
              <a:ext cx="1258930" cy="1665036"/>
            </a:xfrm>
            <a:prstGeom prst="rect">
              <a:avLst/>
            </a:prstGeom>
          </p:spPr>
        </p:pic>
        <p:pic>
          <p:nvPicPr>
            <p:cNvPr id="50" name="Picture 49">
              <a:extLst>
                <a:ext uri="{FF2B5EF4-FFF2-40B4-BE49-F238E27FC236}">
                  <a16:creationId xmlns:a16="http://schemas.microsoft.com/office/drawing/2014/main" id="{37AAF34D-31E8-4F67-82A9-472D30722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082" y="4037096"/>
              <a:ext cx="1938839" cy="911307"/>
            </a:xfrm>
            <a:prstGeom prst="rect">
              <a:avLst/>
            </a:prstGeom>
          </p:spPr>
        </p:pic>
      </p:grpSp>
      <p:pic>
        <p:nvPicPr>
          <p:cNvPr id="51" name="Picture 50">
            <a:extLst>
              <a:ext uri="{FF2B5EF4-FFF2-40B4-BE49-F238E27FC236}">
                <a16:creationId xmlns:a16="http://schemas.microsoft.com/office/drawing/2014/main" id="{8EC74DA3-3A1D-4767-8190-EAB1C9E5B6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0050" y="5638800"/>
            <a:ext cx="1879600" cy="1219200"/>
          </a:xfrm>
          <a:prstGeom prst="rect">
            <a:avLst/>
          </a:prstGeom>
        </p:spPr>
      </p:pic>
      <p:cxnSp>
        <p:nvCxnSpPr>
          <p:cNvPr id="54" name="Straight Arrow Connector 53">
            <a:extLst>
              <a:ext uri="{FF2B5EF4-FFF2-40B4-BE49-F238E27FC236}">
                <a16:creationId xmlns:a16="http://schemas.microsoft.com/office/drawing/2014/main" id="{9B1F9ADB-D820-4D8F-8043-A24733A70010}"/>
              </a:ext>
            </a:extLst>
          </p:cNvPr>
          <p:cNvCxnSpPr>
            <a:cxnSpLocks/>
          </p:cNvCxnSpPr>
          <p:nvPr/>
        </p:nvCxnSpPr>
        <p:spPr bwMode="auto">
          <a:xfrm>
            <a:off x="4974433" y="6639339"/>
            <a:ext cx="3574650" cy="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grpSp>
        <p:nvGrpSpPr>
          <p:cNvPr id="65" name="Group 64">
            <a:extLst>
              <a:ext uri="{FF2B5EF4-FFF2-40B4-BE49-F238E27FC236}">
                <a16:creationId xmlns:a16="http://schemas.microsoft.com/office/drawing/2014/main" id="{07CF8B8C-FD47-40C8-A286-75E49E923CCE}"/>
              </a:ext>
            </a:extLst>
          </p:cNvPr>
          <p:cNvGrpSpPr/>
          <p:nvPr/>
        </p:nvGrpSpPr>
        <p:grpSpPr>
          <a:xfrm>
            <a:off x="8635386" y="5895116"/>
            <a:ext cx="2032617" cy="975201"/>
            <a:chOff x="6392230" y="5935575"/>
            <a:chExt cx="2032617" cy="975201"/>
          </a:xfrm>
        </p:grpSpPr>
        <p:sp>
          <p:nvSpPr>
            <p:cNvPr id="55" name="TextBox 54">
              <a:extLst>
                <a:ext uri="{FF2B5EF4-FFF2-40B4-BE49-F238E27FC236}">
                  <a16:creationId xmlns:a16="http://schemas.microsoft.com/office/drawing/2014/main" id="{4E64B200-EA37-4C59-97E4-01814C729EF5}"/>
                </a:ext>
              </a:extLst>
            </p:cNvPr>
            <p:cNvSpPr txBox="1"/>
            <p:nvPr/>
          </p:nvSpPr>
          <p:spPr>
            <a:xfrm>
              <a:off x="6392230" y="5935575"/>
              <a:ext cx="2032617" cy="923330"/>
            </a:xfrm>
            <a:prstGeom prst="rect">
              <a:avLst/>
            </a:prstGeom>
            <a:solidFill>
              <a:schemeClr val="bg1"/>
            </a:solidFill>
            <a:ln>
              <a:solidFill>
                <a:schemeClr val="tx1"/>
              </a:solidFill>
            </a:ln>
          </p:spPr>
          <p:txBody>
            <a:bodyPr wrap="square" rtlCol="0">
              <a:spAutoFit/>
            </a:bodyPr>
            <a:lstStyle/>
            <a:p>
              <a:pPr algn="ctr"/>
              <a:r>
                <a:rPr lang="en-US" b="1" dirty="0">
                  <a:latin typeface="Arial" charset="0"/>
                  <a:ea typeface="Arial" charset="0"/>
                  <a:cs typeface="Arial" charset="0"/>
                </a:rPr>
                <a:t>Applications</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56" name="Picture 55">
              <a:extLst>
                <a:ext uri="{FF2B5EF4-FFF2-40B4-BE49-F238E27FC236}">
                  <a16:creationId xmlns:a16="http://schemas.microsoft.com/office/drawing/2014/main" id="{F2B7DAF6-6FAC-46E0-A743-EF1A8AA07E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3464" y="6228456"/>
              <a:ext cx="1770147" cy="682320"/>
            </a:xfrm>
            <a:prstGeom prst="rect">
              <a:avLst/>
            </a:prstGeom>
            <a:solidFill>
              <a:schemeClr val="bg1"/>
            </a:solidFill>
          </p:spPr>
        </p:pic>
      </p:grpSp>
      <p:grpSp>
        <p:nvGrpSpPr>
          <p:cNvPr id="64" name="Group 63">
            <a:extLst>
              <a:ext uri="{FF2B5EF4-FFF2-40B4-BE49-F238E27FC236}">
                <a16:creationId xmlns:a16="http://schemas.microsoft.com/office/drawing/2014/main" id="{9AEEA9FA-75A8-4DA8-A5BF-F7613D13E411}"/>
              </a:ext>
            </a:extLst>
          </p:cNvPr>
          <p:cNvGrpSpPr/>
          <p:nvPr/>
        </p:nvGrpSpPr>
        <p:grpSpPr>
          <a:xfrm rot="316561">
            <a:off x="4820057" y="5671373"/>
            <a:ext cx="1082891" cy="649162"/>
            <a:chOff x="3340923" y="5284593"/>
            <a:chExt cx="1082891" cy="649162"/>
          </a:xfrm>
        </p:grpSpPr>
        <p:cxnSp>
          <p:nvCxnSpPr>
            <p:cNvPr id="53" name="Straight Arrow Connector 52">
              <a:extLst>
                <a:ext uri="{FF2B5EF4-FFF2-40B4-BE49-F238E27FC236}">
                  <a16:creationId xmlns:a16="http://schemas.microsoft.com/office/drawing/2014/main" id="{6C323A4E-B641-47D5-B56C-57AE02CAFDED}"/>
                </a:ext>
              </a:extLst>
            </p:cNvPr>
            <p:cNvCxnSpPr/>
            <p:nvPr/>
          </p:nvCxnSpPr>
          <p:spPr bwMode="auto">
            <a:xfrm flipV="1">
              <a:off x="3494738" y="5509648"/>
              <a:ext cx="929076" cy="424107"/>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93DE2AFD-EFB1-484F-BB90-ABB7ABDFC5FB}"/>
                </a:ext>
              </a:extLst>
            </p:cNvPr>
            <p:cNvCxnSpPr/>
            <p:nvPr/>
          </p:nvCxnSpPr>
          <p:spPr bwMode="auto">
            <a:xfrm flipH="1">
              <a:off x="3340923" y="5284593"/>
              <a:ext cx="945084" cy="430828"/>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grpSp>
      <p:grpSp>
        <p:nvGrpSpPr>
          <p:cNvPr id="63" name="Group 62">
            <a:extLst>
              <a:ext uri="{FF2B5EF4-FFF2-40B4-BE49-F238E27FC236}">
                <a16:creationId xmlns:a16="http://schemas.microsoft.com/office/drawing/2014/main" id="{50A86A8A-9DBE-4FA8-8B48-2DD85698A512}"/>
              </a:ext>
            </a:extLst>
          </p:cNvPr>
          <p:cNvGrpSpPr/>
          <p:nvPr/>
        </p:nvGrpSpPr>
        <p:grpSpPr>
          <a:xfrm>
            <a:off x="1624986" y="3451776"/>
            <a:ext cx="3601215" cy="1900797"/>
            <a:chOff x="100983" y="3451773"/>
            <a:chExt cx="3601215" cy="1900797"/>
          </a:xfrm>
        </p:grpSpPr>
        <p:sp>
          <p:nvSpPr>
            <p:cNvPr id="48" name="TextBox 47">
              <a:extLst>
                <a:ext uri="{FF2B5EF4-FFF2-40B4-BE49-F238E27FC236}">
                  <a16:creationId xmlns:a16="http://schemas.microsoft.com/office/drawing/2014/main" id="{9F4B85C0-D901-4C8B-AEDE-E343EED2A454}"/>
                </a:ext>
              </a:extLst>
            </p:cNvPr>
            <p:cNvSpPr txBox="1"/>
            <p:nvPr/>
          </p:nvSpPr>
          <p:spPr>
            <a:xfrm>
              <a:off x="100983" y="3451773"/>
              <a:ext cx="1701493" cy="1754326"/>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Experiment</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58" name="Picture 57">
              <a:extLst>
                <a:ext uri="{FF2B5EF4-FFF2-40B4-BE49-F238E27FC236}">
                  <a16:creationId xmlns:a16="http://schemas.microsoft.com/office/drawing/2014/main" id="{A229804F-B360-4C2F-9EDA-213E0747AC58}"/>
                </a:ext>
              </a:extLst>
            </p:cNvPr>
            <p:cNvPicPr>
              <a:picLocks noChangeAspect="1"/>
            </p:cNvPicPr>
            <p:nvPr/>
          </p:nvPicPr>
          <p:blipFill>
            <a:blip r:embed="rId9"/>
            <a:stretch>
              <a:fillRect/>
            </a:stretch>
          </p:blipFill>
          <p:spPr>
            <a:xfrm>
              <a:off x="275110" y="3864362"/>
              <a:ext cx="1370816" cy="1461076"/>
            </a:xfrm>
            <a:prstGeom prst="rect">
              <a:avLst/>
            </a:prstGeom>
          </p:spPr>
        </p:pic>
        <p:sp>
          <p:nvSpPr>
            <p:cNvPr id="59" name="TextBox 58">
              <a:extLst>
                <a:ext uri="{FF2B5EF4-FFF2-40B4-BE49-F238E27FC236}">
                  <a16:creationId xmlns:a16="http://schemas.microsoft.com/office/drawing/2014/main" id="{77A13B6B-C59B-436E-A98A-9547CD2F223F}"/>
                </a:ext>
              </a:extLst>
            </p:cNvPr>
            <p:cNvSpPr txBox="1"/>
            <p:nvPr/>
          </p:nvSpPr>
          <p:spPr>
            <a:xfrm>
              <a:off x="1999439" y="3452616"/>
              <a:ext cx="1701493" cy="1754326"/>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Theory</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60" name="Picture 59">
              <a:extLst>
                <a:ext uri="{FF2B5EF4-FFF2-40B4-BE49-F238E27FC236}">
                  <a16:creationId xmlns:a16="http://schemas.microsoft.com/office/drawing/2014/main" id="{2342C365-FD92-4B13-B69D-6B7312916115}"/>
                </a:ext>
              </a:extLst>
            </p:cNvPr>
            <p:cNvPicPr>
              <a:picLocks noChangeAspect="1"/>
            </p:cNvPicPr>
            <p:nvPr/>
          </p:nvPicPr>
          <p:blipFill rotWithShape="1">
            <a:blip r:embed="rId10"/>
            <a:srcRect r="36341"/>
            <a:stretch/>
          </p:blipFill>
          <p:spPr>
            <a:xfrm>
              <a:off x="1999439" y="3803998"/>
              <a:ext cx="1702759" cy="1548572"/>
            </a:xfrm>
            <a:prstGeom prst="rect">
              <a:avLst/>
            </a:prstGeom>
          </p:spPr>
        </p:pic>
      </p:grpSp>
      <p:cxnSp>
        <p:nvCxnSpPr>
          <p:cNvPr id="61" name="Straight Arrow Connector 60">
            <a:extLst>
              <a:ext uri="{FF2B5EF4-FFF2-40B4-BE49-F238E27FC236}">
                <a16:creationId xmlns:a16="http://schemas.microsoft.com/office/drawing/2014/main" id="{AE4D729D-08E1-47A4-9E80-83C345462A1D}"/>
              </a:ext>
            </a:extLst>
          </p:cNvPr>
          <p:cNvCxnSpPr/>
          <p:nvPr/>
        </p:nvCxnSpPr>
        <p:spPr bwMode="auto">
          <a:xfrm flipH="1">
            <a:off x="3644373" y="5230381"/>
            <a:ext cx="429513" cy="53340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ECC1D2BE-9995-46CE-A12B-346A1F93E0AA}"/>
              </a:ext>
            </a:extLst>
          </p:cNvPr>
          <p:cNvCxnSpPr/>
          <p:nvPr/>
        </p:nvCxnSpPr>
        <p:spPr bwMode="auto">
          <a:xfrm>
            <a:off x="2827149" y="5221169"/>
            <a:ext cx="429513" cy="53340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450594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DFBC94-BE86-49C4-AE84-CD5281C7A967}"/>
              </a:ext>
            </a:extLst>
          </p:cNvPr>
          <p:cNvPicPr>
            <a:picLocks noChangeAspect="1"/>
          </p:cNvPicPr>
          <p:nvPr/>
        </p:nvPicPr>
        <p:blipFill rotWithShape="1">
          <a:blip r:embed="rId3"/>
          <a:srcRect l="1722" r="6327"/>
          <a:stretch/>
        </p:blipFill>
        <p:spPr>
          <a:xfrm>
            <a:off x="367865" y="51180"/>
            <a:ext cx="3965854" cy="2514601"/>
          </a:xfrm>
          <a:prstGeom prst="rect">
            <a:avLst/>
          </a:prstGeom>
        </p:spPr>
      </p:pic>
      <p:pic>
        <p:nvPicPr>
          <p:cNvPr id="7" name="Picture 6" descr="IMG_0101.JPG">
            <a:extLst>
              <a:ext uri="{FF2B5EF4-FFF2-40B4-BE49-F238E27FC236}">
                <a16:creationId xmlns:a16="http://schemas.microsoft.com/office/drawing/2014/main" id="{6CA3122F-8BC8-469F-8144-954817C1246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l="11917" t="12858" r="21909" b="19085"/>
          <a:stretch/>
        </p:blipFill>
        <p:spPr>
          <a:xfrm rot="10800000">
            <a:off x="589945" y="3816633"/>
            <a:ext cx="3260036" cy="2514601"/>
          </a:xfrm>
          <a:prstGeom prst="rect">
            <a:avLst/>
          </a:prstGeom>
        </p:spPr>
      </p:pic>
      <p:pic>
        <p:nvPicPr>
          <p:cNvPr id="12" name="Picture 11">
            <a:extLst>
              <a:ext uri="{FF2B5EF4-FFF2-40B4-BE49-F238E27FC236}">
                <a16:creationId xmlns:a16="http://schemas.microsoft.com/office/drawing/2014/main" id="{17B9F29C-1AF5-4544-B197-C0E882E6C588}"/>
              </a:ext>
            </a:extLst>
          </p:cNvPr>
          <p:cNvPicPr>
            <a:picLocks noChangeAspect="1"/>
          </p:cNvPicPr>
          <p:nvPr/>
        </p:nvPicPr>
        <p:blipFill rotWithShape="1">
          <a:blip r:embed="rId6"/>
          <a:srcRect r="21382"/>
          <a:stretch/>
        </p:blipFill>
        <p:spPr>
          <a:xfrm>
            <a:off x="8206288" y="3401733"/>
            <a:ext cx="3617847" cy="3451365"/>
          </a:xfrm>
          <a:prstGeom prst="rect">
            <a:avLst/>
          </a:prstGeom>
        </p:spPr>
      </p:pic>
      <p:sp>
        <p:nvSpPr>
          <p:cNvPr id="15" name="TextBox 14">
            <a:extLst>
              <a:ext uri="{FF2B5EF4-FFF2-40B4-BE49-F238E27FC236}">
                <a16:creationId xmlns:a16="http://schemas.microsoft.com/office/drawing/2014/main" id="{5F3CBB0F-7AE8-4C00-9C37-4CD430791740}"/>
              </a:ext>
            </a:extLst>
          </p:cNvPr>
          <p:cNvSpPr txBox="1"/>
          <p:nvPr/>
        </p:nvSpPr>
        <p:spPr>
          <a:xfrm>
            <a:off x="8674748" y="6146841"/>
            <a:ext cx="1221682" cy="307777"/>
          </a:xfrm>
          <a:prstGeom prst="rect">
            <a:avLst/>
          </a:prstGeom>
          <a:solidFill>
            <a:schemeClr val="tx1"/>
          </a:solidFill>
          <a:ln>
            <a:solidFill>
              <a:schemeClr val="tx1"/>
            </a:solidFill>
          </a:ln>
        </p:spPr>
        <p:txBody>
          <a:bodyPr wrap="square" rtlCol="0">
            <a:spAutoFit/>
          </a:bodyPr>
          <a:lstStyle/>
          <a:p>
            <a:pPr algn="ctr"/>
            <a:r>
              <a:rPr lang="en-US" sz="1400" dirty="0">
                <a:solidFill>
                  <a:schemeClr val="bg1"/>
                </a:solidFill>
                <a:latin typeface="Lucida Grande"/>
                <a:ea typeface="Times New Roman" charset="0"/>
                <a:cs typeface="Times New Roman" charset="0"/>
              </a:rPr>
              <a:t>J. Morrell</a:t>
            </a:r>
          </a:p>
        </p:txBody>
      </p:sp>
      <p:sp>
        <p:nvSpPr>
          <p:cNvPr id="17" name="TextBox 16">
            <a:extLst>
              <a:ext uri="{FF2B5EF4-FFF2-40B4-BE49-F238E27FC236}">
                <a16:creationId xmlns:a16="http://schemas.microsoft.com/office/drawing/2014/main" id="{CE3A0E16-AF3D-48B4-AED7-6EF8B8FEBD66}"/>
              </a:ext>
            </a:extLst>
          </p:cNvPr>
          <p:cNvSpPr txBox="1"/>
          <p:nvPr/>
        </p:nvSpPr>
        <p:spPr>
          <a:xfrm>
            <a:off x="1116063" y="5600603"/>
            <a:ext cx="1221682" cy="307777"/>
          </a:xfrm>
          <a:prstGeom prst="rect">
            <a:avLst/>
          </a:prstGeom>
          <a:solidFill>
            <a:schemeClr val="tx1"/>
          </a:solidFill>
          <a:ln>
            <a:solidFill>
              <a:schemeClr val="tx1"/>
            </a:solidFill>
          </a:ln>
        </p:spPr>
        <p:txBody>
          <a:bodyPr wrap="square" rtlCol="0">
            <a:spAutoFit/>
          </a:bodyPr>
          <a:lstStyle/>
          <a:p>
            <a:pPr algn="ctr"/>
            <a:r>
              <a:rPr lang="en-US" sz="1400" dirty="0">
                <a:solidFill>
                  <a:schemeClr val="bg1"/>
                </a:solidFill>
                <a:latin typeface="Lucida Grande"/>
                <a:ea typeface="Times New Roman" charset="0"/>
                <a:cs typeface="Times New Roman" charset="0"/>
              </a:rPr>
              <a:t>C. Waltz</a:t>
            </a:r>
          </a:p>
        </p:txBody>
      </p:sp>
      <p:sp>
        <p:nvSpPr>
          <p:cNvPr id="20" name="TextBox 19">
            <a:extLst>
              <a:ext uri="{FF2B5EF4-FFF2-40B4-BE49-F238E27FC236}">
                <a16:creationId xmlns:a16="http://schemas.microsoft.com/office/drawing/2014/main" id="{F0C0CE20-8302-4831-BF71-A0FFBF9906CD}"/>
              </a:ext>
            </a:extLst>
          </p:cNvPr>
          <p:cNvSpPr txBox="1"/>
          <p:nvPr/>
        </p:nvSpPr>
        <p:spPr>
          <a:xfrm>
            <a:off x="3355083" y="6005634"/>
            <a:ext cx="830292"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L. Kirsch</a:t>
            </a:r>
          </a:p>
        </p:txBody>
      </p:sp>
      <p:pic>
        <p:nvPicPr>
          <p:cNvPr id="10" name="Picture 9">
            <a:extLst>
              <a:ext uri="{FF2B5EF4-FFF2-40B4-BE49-F238E27FC236}">
                <a16:creationId xmlns:a16="http://schemas.microsoft.com/office/drawing/2014/main" id="{236511B4-BD07-4D56-A4A5-31FAD7EA475A}"/>
              </a:ext>
            </a:extLst>
          </p:cNvPr>
          <p:cNvPicPr>
            <a:picLocks noChangeAspect="1"/>
          </p:cNvPicPr>
          <p:nvPr/>
        </p:nvPicPr>
        <p:blipFill>
          <a:blip r:embed="rId7"/>
          <a:stretch>
            <a:fillRect/>
          </a:stretch>
        </p:blipFill>
        <p:spPr>
          <a:xfrm>
            <a:off x="3985713" y="1547446"/>
            <a:ext cx="4789786" cy="3738193"/>
          </a:xfrm>
          <a:prstGeom prst="rect">
            <a:avLst/>
          </a:prstGeom>
          <a:solidFill>
            <a:schemeClr val="bg1"/>
          </a:solidFill>
        </p:spPr>
      </p:pic>
      <p:sp>
        <p:nvSpPr>
          <p:cNvPr id="8" name="Arrow: Right 7">
            <a:extLst>
              <a:ext uri="{FF2B5EF4-FFF2-40B4-BE49-F238E27FC236}">
                <a16:creationId xmlns:a16="http://schemas.microsoft.com/office/drawing/2014/main" id="{8322486B-3A1A-4FCA-A78C-99A163359BCC}"/>
              </a:ext>
            </a:extLst>
          </p:cNvPr>
          <p:cNvSpPr/>
          <p:nvPr/>
        </p:nvSpPr>
        <p:spPr>
          <a:xfrm rot="1524197">
            <a:off x="4209992" y="1272893"/>
            <a:ext cx="5498494" cy="6201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FF420D-B877-41F5-8409-6C8A082899A3}"/>
              </a:ext>
            </a:extLst>
          </p:cNvPr>
          <p:cNvSpPr/>
          <p:nvPr/>
        </p:nvSpPr>
        <p:spPr>
          <a:xfrm>
            <a:off x="7469295" y="51177"/>
            <a:ext cx="4572000" cy="738664"/>
          </a:xfrm>
          <a:prstGeom prst="rect">
            <a:avLst/>
          </a:prstGeom>
          <a:ln w="28575">
            <a:solidFill>
              <a:schemeClr val="bg1"/>
            </a:solidFill>
          </a:ln>
        </p:spPr>
        <p:txBody>
          <a:bodyPr>
            <a:spAutoFit/>
          </a:bodyPr>
          <a:lstStyle/>
          <a:p>
            <a:r>
              <a:rPr lang="en-US" sz="1400" dirty="0">
                <a:solidFill>
                  <a:schemeClr val="bg1"/>
                </a:solidFill>
                <a:latin typeface="Lucida Grande"/>
              </a:rPr>
              <a:t>M. </a:t>
            </a:r>
            <a:r>
              <a:rPr lang="en-US" sz="1400" dirty="0" err="1">
                <a:solidFill>
                  <a:schemeClr val="bg1"/>
                </a:solidFill>
                <a:latin typeface="Lucida Grande"/>
              </a:rPr>
              <a:t>Allyon</a:t>
            </a:r>
            <a:r>
              <a:rPr lang="en-US" sz="1400" dirty="0">
                <a:solidFill>
                  <a:schemeClr val="bg1"/>
                </a:solidFill>
                <a:latin typeface="Lucida Grande"/>
              </a:rPr>
              <a:t>, </a:t>
            </a:r>
            <a:r>
              <a:rPr lang="en-US" sz="1400" i="1" dirty="0">
                <a:solidFill>
                  <a:schemeClr val="bg1"/>
                </a:solidFill>
                <a:latin typeface="Lucida Grande"/>
              </a:rPr>
              <a:t>“Design, construction, and characterization of a compact DD neutron generator designed for </a:t>
            </a:r>
            <a:r>
              <a:rPr lang="en-US" sz="1400" i="1" baseline="30000" dirty="0">
                <a:solidFill>
                  <a:schemeClr val="bg1"/>
                </a:solidFill>
                <a:latin typeface="Lucida Grande"/>
              </a:rPr>
              <a:t>40</a:t>
            </a:r>
            <a:r>
              <a:rPr lang="en-US" sz="1400" i="1" dirty="0">
                <a:solidFill>
                  <a:schemeClr val="bg1"/>
                </a:solidFill>
                <a:latin typeface="Lucida Grande"/>
              </a:rPr>
              <a:t>Ar/</a:t>
            </a:r>
            <a:r>
              <a:rPr lang="en-US" sz="1400" i="1" baseline="30000" dirty="0">
                <a:solidFill>
                  <a:schemeClr val="bg1"/>
                </a:solidFill>
                <a:latin typeface="Lucida Grande"/>
              </a:rPr>
              <a:t>39</a:t>
            </a:r>
            <a:r>
              <a:rPr lang="en-US" sz="1400" i="1" dirty="0">
                <a:solidFill>
                  <a:schemeClr val="bg1"/>
                </a:solidFill>
                <a:latin typeface="Lucida Grande"/>
              </a:rPr>
              <a:t>Ar geochronology”</a:t>
            </a:r>
            <a:r>
              <a:rPr lang="en-US" sz="1400" dirty="0">
                <a:solidFill>
                  <a:schemeClr val="bg1"/>
                </a:solidFill>
                <a:latin typeface="Lucida Grande"/>
              </a:rPr>
              <a:t>, NIM A (Accepted, In Press, 2018)</a:t>
            </a:r>
          </a:p>
        </p:txBody>
      </p:sp>
      <p:sp>
        <p:nvSpPr>
          <p:cNvPr id="18" name="TextBox 17">
            <a:extLst>
              <a:ext uri="{FF2B5EF4-FFF2-40B4-BE49-F238E27FC236}">
                <a16:creationId xmlns:a16="http://schemas.microsoft.com/office/drawing/2014/main" id="{E4FBE4A0-6C3E-4B9F-88F2-380C9032C460}"/>
              </a:ext>
            </a:extLst>
          </p:cNvPr>
          <p:cNvSpPr txBox="1"/>
          <p:nvPr/>
        </p:nvSpPr>
        <p:spPr>
          <a:xfrm>
            <a:off x="1310733" y="2683375"/>
            <a:ext cx="2150512" cy="1015663"/>
          </a:xfrm>
          <a:prstGeom prst="rect">
            <a:avLst/>
          </a:prstGeom>
          <a:solidFill>
            <a:srgbClr val="FFFF00"/>
          </a:solidFill>
          <a:ln w="28575">
            <a:solidFill>
              <a:schemeClr val="accent1"/>
            </a:solidFill>
          </a:ln>
        </p:spPr>
        <p:txBody>
          <a:bodyPr wrap="square" rtlCol="0">
            <a:spAutoFit/>
          </a:bodyPr>
          <a:lstStyle/>
          <a:p>
            <a:pPr algn="ctr"/>
            <a:r>
              <a:rPr lang="en-US" sz="2000" dirty="0">
                <a:latin typeface="Georgia" panose="02040502050405020303" pitchFamily="18" charset="0"/>
                <a:cs typeface="Times New Roman"/>
              </a:rPr>
              <a:t>3 generations of our “real neutron source”</a:t>
            </a:r>
          </a:p>
        </p:txBody>
      </p:sp>
      <p:pic>
        <p:nvPicPr>
          <p:cNvPr id="13314" name="Picture 2" descr="http://atap.lbl.gov/wp-content/uploads/sites/22/2015/07/MauricioAyllonUnzueta_148x180y.png">
            <a:extLst>
              <a:ext uri="{FF2B5EF4-FFF2-40B4-BE49-F238E27FC236}">
                <a16:creationId xmlns:a16="http://schemas.microsoft.com/office/drawing/2014/main" id="{DE22087C-3C47-401C-9E10-2CE845A8F2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0543" y="1372776"/>
            <a:ext cx="1327940" cy="16150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09402E9-90A3-43AF-9809-631C9FB8E2CD}"/>
              </a:ext>
            </a:extLst>
          </p:cNvPr>
          <p:cNvSpPr txBox="1"/>
          <p:nvPr/>
        </p:nvSpPr>
        <p:spPr>
          <a:xfrm>
            <a:off x="9521313" y="2955921"/>
            <a:ext cx="1221682" cy="307777"/>
          </a:xfrm>
          <a:prstGeom prst="rect">
            <a:avLst/>
          </a:prstGeom>
          <a:solidFill>
            <a:schemeClr val="tx1"/>
          </a:solidFill>
          <a:ln>
            <a:solidFill>
              <a:schemeClr val="tx1"/>
            </a:solidFill>
          </a:ln>
        </p:spPr>
        <p:txBody>
          <a:bodyPr wrap="square" rtlCol="0">
            <a:spAutoFit/>
          </a:bodyPr>
          <a:lstStyle/>
          <a:p>
            <a:pPr algn="ctr"/>
            <a:r>
              <a:rPr lang="en-US" sz="1400" dirty="0">
                <a:solidFill>
                  <a:schemeClr val="bg1"/>
                </a:solidFill>
                <a:latin typeface="Lucida Grande"/>
                <a:ea typeface="Times New Roman" charset="0"/>
                <a:cs typeface="Times New Roman" charset="0"/>
              </a:rPr>
              <a:t>M. </a:t>
            </a:r>
            <a:r>
              <a:rPr lang="en-US" sz="1400" dirty="0" err="1">
                <a:solidFill>
                  <a:schemeClr val="bg1"/>
                </a:solidFill>
                <a:latin typeface="Lucida Grande"/>
                <a:ea typeface="Times New Roman" charset="0"/>
                <a:cs typeface="Times New Roman" charset="0"/>
              </a:rPr>
              <a:t>Unzueta</a:t>
            </a:r>
            <a:endParaRPr lang="en-US" sz="1400" dirty="0">
              <a:solidFill>
                <a:schemeClr val="bg1"/>
              </a:solidFill>
              <a:latin typeface="Lucida Grande"/>
              <a:ea typeface="Times New Roman" charset="0"/>
              <a:cs typeface="Times New Roman" charset="0"/>
            </a:endParaRPr>
          </a:p>
        </p:txBody>
      </p:sp>
      <p:pic>
        <p:nvPicPr>
          <p:cNvPr id="19" name="Picture 18">
            <a:extLst>
              <a:ext uri="{FF2B5EF4-FFF2-40B4-BE49-F238E27FC236}">
                <a16:creationId xmlns:a16="http://schemas.microsoft.com/office/drawing/2014/main" id="{71154C4F-9C42-46FC-96FA-088D464317BF}"/>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3189355" y="4721684"/>
            <a:ext cx="1093664" cy="1337416"/>
          </a:xfrm>
          <a:prstGeom prst="rect">
            <a:avLst/>
          </a:prstGeom>
          <a:ln>
            <a:solidFill>
              <a:schemeClr val="tx1"/>
            </a:solidFill>
          </a:ln>
        </p:spPr>
      </p:pic>
    </p:spTree>
    <p:extLst>
      <p:ext uri="{BB962C8B-B14F-4D97-AF65-F5344CB8AC3E}">
        <p14:creationId xmlns:p14="http://schemas.microsoft.com/office/powerpoint/2010/main" val="7613122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162623" y="1114648"/>
            <a:ext cx="2245807" cy="1210584"/>
          </a:xfrm>
          <a:prstGeom prst="rect">
            <a:avLst/>
          </a:prstGeom>
          <a:noFill/>
        </p:spPr>
        <p:txBody>
          <a:bodyPr wrap="square" rtlCol="0">
            <a:spAutoFit/>
          </a:bodyPr>
          <a:lstStyle/>
          <a:p>
            <a:r>
              <a:rPr lang="en-US" dirty="0">
                <a:solidFill>
                  <a:srgbClr val="2D637F"/>
                </a:solidFill>
              </a:rPr>
              <a:t>Neutron flux profile modeled in target and monitor foil, using MCNP6</a:t>
            </a:r>
          </a:p>
        </p:txBody>
      </p:sp>
      <p:grpSp>
        <p:nvGrpSpPr>
          <p:cNvPr id="8" name="Group 7">
            <a:extLst>
              <a:ext uri="{FF2B5EF4-FFF2-40B4-BE49-F238E27FC236}">
                <a16:creationId xmlns:a16="http://schemas.microsoft.com/office/drawing/2014/main" id="{51BAB500-6FE8-4183-96CE-5866ED308345}"/>
              </a:ext>
            </a:extLst>
          </p:cNvPr>
          <p:cNvGrpSpPr/>
          <p:nvPr/>
        </p:nvGrpSpPr>
        <p:grpSpPr>
          <a:xfrm>
            <a:off x="1228260" y="914400"/>
            <a:ext cx="4559088" cy="3611880"/>
            <a:chOff x="65767" y="1127964"/>
            <a:chExt cx="4559088" cy="3611880"/>
          </a:xfrm>
        </p:grpSpPr>
        <p:pic>
          <p:nvPicPr>
            <p:cNvPr id="26" name="Picture 25">
              <a:extLst>
                <a:ext uri="{FF2B5EF4-FFF2-40B4-BE49-F238E27FC236}">
                  <a16:creationId xmlns:a16="http://schemas.microsoft.com/office/drawing/2014/main" id="{79DCE039-0CDA-49FB-8BF1-22BAE9119BA8}"/>
                </a:ext>
              </a:extLst>
            </p:cNvPr>
            <p:cNvPicPr>
              <a:picLocks noChangeAspect="1"/>
            </p:cNvPicPr>
            <p:nvPr/>
          </p:nvPicPr>
          <p:blipFill>
            <a:blip r:embed="rId4"/>
            <a:stretch>
              <a:fillRect/>
            </a:stretch>
          </p:blipFill>
          <p:spPr>
            <a:xfrm>
              <a:off x="65767" y="1127964"/>
              <a:ext cx="4559088" cy="3611880"/>
            </a:xfrm>
            <a:prstGeom prst="rect">
              <a:avLst/>
            </a:prstGeom>
          </p:spPr>
        </p:pic>
        <p:pic>
          <p:nvPicPr>
            <p:cNvPr id="27" name="Picture 4" descr="D:\Documents\School Work\Isotope Data\Proposals\mcnp_vised.PNG">
              <a:extLst>
                <a:ext uri="{FF2B5EF4-FFF2-40B4-BE49-F238E27FC236}">
                  <a16:creationId xmlns:a16="http://schemas.microsoft.com/office/drawing/2014/main" id="{096A6E04-26C2-4A99-80BB-6330705B0B62}"/>
                </a:ext>
              </a:extLst>
            </p:cNvPr>
            <p:cNvPicPr>
              <a:picLocks noChangeAspect="1" noChangeArrowheads="1"/>
            </p:cNvPicPr>
            <p:nvPr/>
          </p:nvPicPr>
          <p:blipFill rotWithShape="1">
            <a:blip r:embed="rId5"/>
            <a:srcRect l="3348" t="27659" r="3376" b="22677"/>
            <a:stretch/>
          </p:blipFill>
          <p:spPr bwMode="auto">
            <a:xfrm>
              <a:off x="707630" y="1918257"/>
              <a:ext cx="3189740" cy="1093305"/>
            </a:xfrm>
            <a:prstGeom prst="rect">
              <a:avLst/>
            </a:prstGeom>
            <a:noFill/>
          </p:spPr>
        </p:pic>
        <p:cxnSp>
          <p:nvCxnSpPr>
            <p:cNvPr id="13" name="Straight Connector 12"/>
            <p:cNvCxnSpPr/>
            <p:nvPr/>
          </p:nvCxnSpPr>
          <p:spPr>
            <a:xfrm flipH="1">
              <a:off x="711118" y="2347280"/>
              <a:ext cx="1475907" cy="8754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427402" y="2347280"/>
              <a:ext cx="1770972" cy="875479"/>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61FE1528-203F-4AD5-A7C5-D700379EA9EC}"/>
              </a:ext>
            </a:extLst>
          </p:cNvPr>
          <p:cNvSpPr>
            <a:spLocks noGrp="1"/>
          </p:cNvSpPr>
          <p:nvPr>
            <p:ph type="title"/>
          </p:nvPr>
        </p:nvSpPr>
        <p:spPr/>
        <p:txBody>
          <a:bodyPr>
            <a:noAutofit/>
          </a:bodyPr>
          <a:lstStyle/>
          <a:p>
            <a:r>
              <a:rPr lang="en-US" sz="3200" dirty="0"/>
              <a:t>HFNG-Based Cross Section Measurements</a:t>
            </a:r>
          </a:p>
        </p:txBody>
      </p:sp>
      <p:sp>
        <p:nvSpPr>
          <p:cNvPr id="37" name="TextBox 36">
            <a:extLst>
              <a:ext uri="{FF2B5EF4-FFF2-40B4-BE49-F238E27FC236}">
                <a16:creationId xmlns:a16="http://schemas.microsoft.com/office/drawing/2014/main" id="{BCBEDFD5-CDDA-4BE6-AECA-876E6CC18ECC}"/>
              </a:ext>
            </a:extLst>
          </p:cNvPr>
          <p:cNvSpPr txBox="1"/>
          <p:nvPr/>
        </p:nvSpPr>
        <p:spPr>
          <a:xfrm>
            <a:off x="292595" y="4484236"/>
            <a:ext cx="11606810" cy="1815882"/>
          </a:xfrm>
          <a:prstGeom prst="rect">
            <a:avLst/>
          </a:prstGeom>
          <a:noFill/>
        </p:spPr>
        <p:txBody>
          <a:bodyPr wrap="square" rtlCol="0">
            <a:spAutoFit/>
          </a:bodyPr>
          <a:lstStyle/>
          <a:p>
            <a:pPr marL="404813" lvl="1" indent="-354013">
              <a:buFont typeface="Arial"/>
              <a:buChar char="•"/>
            </a:pPr>
            <a:r>
              <a:rPr lang="en-US" sz="1600" dirty="0">
                <a:solidFill>
                  <a:srgbClr val="2D637F"/>
                </a:solidFill>
                <a:latin typeface="Lucida Grande"/>
                <a:ea typeface="Times New Roman" charset="0"/>
                <a:cs typeface="Times New Roman" charset="0"/>
              </a:rPr>
              <a:t>S. Qaim called for measurements of (n,p) cross sections for the novel medical radionuclide production at NDNCA</a:t>
            </a:r>
            <a:endParaRPr lang="en-US" sz="1600" i="1" dirty="0">
              <a:solidFill>
                <a:srgbClr val="2D637F"/>
              </a:solidFill>
              <a:latin typeface="Lucida Grande"/>
              <a:ea typeface="Times New Roman" charset="0"/>
              <a:cs typeface="Times New Roman" charset="0"/>
            </a:endParaRPr>
          </a:p>
          <a:p>
            <a:pPr marL="404813" lvl="1" indent="-354013">
              <a:buFont typeface="Arial"/>
              <a:buChar char="•"/>
            </a:pPr>
            <a:endParaRPr lang="en-US" sz="1600" i="1" dirty="0">
              <a:solidFill>
                <a:srgbClr val="2D637F"/>
              </a:solidFill>
              <a:latin typeface="Lucida Grande"/>
              <a:ea typeface="Times New Roman" charset="0"/>
              <a:cs typeface="Times New Roman" charset="0"/>
            </a:endParaRPr>
          </a:p>
          <a:p>
            <a:pPr marL="404813" lvl="1" indent="-354013">
              <a:buFont typeface="Arial"/>
              <a:buChar char="•"/>
            </a:pPr>
            <a:endParaRPr lang="en-US" sz="1600" i="1" dirty="0">
              <a:solidFill>
                <a:srgbClr val="2D637F"/>
              </a:solidFill>
              <a:latin typeface="Lucida Grande"/>
              <a:ea typeface="Times New Roman" charset="0"/>
              <a:cs typeface="Times New Roman" charset="0"/>
            </a:endParaRPr>
          </a:p>
          <a:p>
            <a:pPr marL="404813" lvl="1" indent="-354013">
              <a:buFont typeface="Arial"/>
              <a:buChar char="•"/>
            </a:pPr>
            <a:endParaRPr lang="en-US" sz="1600" i="1" dirty="0">
              <a:solidFill>
                <a:srgbClr val="2D637F"/>
              </a:solidFill>
              <a:latin typeface="Lucida Grande"/>
              <a:ea typeface="Times New Roman" charset="0"/>
              <a:cs typeface="Times New Roman" charset="0"/>
            </a:endParaRPr>
          </a:p>
          <a:p>
            <a:pPr marL="404813" lvl="1" indent="-354013">
              <a:buFont typeface="Arial"/>
              <a:buChar char="•"/>
            </a:pPr>
            <a:endParaRPr lang="en-US" sz="1600" i="1" dirty="0">
              <a:solidFill>
                <a:srgbClr val="2D637F"/>
              </a:solidFill>
              <a:latin typeface="Lucida Grande"/>
              <a:ea typeface="Times New Roman" charset="0"/>
              <a:cs typeface="Times New Roman" charset="0"/>
            </a:endParaRPr>
          </a:p>
          <a:p>
            <a:pPr marL="404813" lvl="1" indent="-354013">
              <a:buFont typeface="Arial"/>
              <a:buChar char="•"/>
            </a:pPr>
            <a:r>
              <a:rPr lang="en-US" sz="1600" dirty="0">
                <a:solidFill>
                  <a:srgbClr val="2D637F"/>
                </a:solidFill>
                <a:latin typeface="Lucida Grande"/>
                <a:ea typeface="Times New Roman" charset="0"/>
                <a:cs typeface="Times New Roman" charset="0"/>
              </a:rPr>
              <a:t>Our paper introduces a </a:t>
            </a:r>
            <a:r>
              <a:rPr lang="en-US" sz="1600" i="1" u="sng" dirty="0">
                <a:solidFill>
                  <a:srgbClr val="2D637F"/>
                </a:solidFill>
                <a:latin typeface="Lucida Grande"/>
                <a:ea typeface="Times New Roman" charset="0"/>
                <a:cs typeface="Times New Roman" charset="0"/>
              </a:rPr>
              <a:t>neutron utilization parameter (</a:t>
            </a:r>
            <a:r>
              <a:rPr lang="en-US" sz="1600" i="1" u="sng" dirty="0" err="1">
                <a:solidFill>
                  <a:srgbClr val="2D637F"/>
                </a:solidFill>
                <a:latin typeface="Lucida Grande"/>
                <a:ea typeface="Times New Roman" charset="0"/>
                <a:cs typeface="Times New Roman" charset="0"/>
              </a:rPr>
              <a:t>η</a:t>
            </a:r>
            <a:r>
              <a:rPr lang="en-US" sz="1600" i="1" u="sng" baseline="-25000" dirty="0" err="1">
                <a:solidFill>
                  <a:srgbClr val="2D637F"/>
                </a:solidFill>
                <a:latin typeface="Lucida Grande"/>
                <a:ea typeface="Times New Roman" charset="0"/>
                <a:cs typeface="Times New Roman" charset="0"/>
              </a:rPr>
              <a:t>n</a:t>
            </a:r>
            <a:r>
              <a:rPr lang="en-US" sz="1600" i="1" u="sng" dirty="0">
                <a:solidFill>
                  <a:srgbClr val="2D637F"/>
                </a:solidFill>
                <a:latin typeface="Lucida Grande"/>
                <a:ea typeface="Times New Roman" charset="0"/>
                <a:cs typeface="Times New Roman" charset="0"/>
              </a:rPr>
              <a:t>) </a:t>
            </a:r>
            <a:r>
              <a:rPr lang="en-US" sz="1600" dirty="0">
                <a:solidFill>
                  <a:srgbClr val="2D637F"/>
                </a:solidFill>
                <a:latin typeface="Lucida Grande"/>
                <a:ea typeface="Times New Roman" charset="0"/>
                <a:cs typeface="Times New Roman" charset="0"/>
              </a:rPr>
              <a:t>which characterizes the effectiveness of a neutron generator as an isotope generator</a:t>
            </a:r>
          </a:p>
        </p:txBody>
      </p:sp>
      <p:sp>
        <p:nvSpPr>
          <p:cNvPr id="39" name="Textfeld 5">
            <a:extLst>
              <a:ext uri="{FF2B5EF4-FFF2-40B4-BE49-F238E27FC236}">
                <a16:creationId xmlns:a16="http://schemas.microsoft.com/office/drawing/2014/main" id="{A5AF146F-8FF2-4DC0-B36D-EF54E46088E3}"/>
              </a:ext>
            </a:extLst>
          </p:cNvPr>
          <p:cNvSpPr txBox="1">
            <a:spLocks noChangeArrowheads="1"/>
          </p:cNvSpPr>
          <p:nvPr/>
        </p:nvSpPr>
        <p:spPr bwMode="auto">
          <a:xfrm>
            <a:off x="2647122" y="4884653"/>
            <a:ext cx="6897756" cy="769441"/>
          </a:xfrm>
          <a:prstGeom prst="rect">
            <a:avLst/>
          </a:prstGeom>
          <a:noFill/>
          <a:ln w="9525">
            <a:solidFill>
              <a:srgbClr val="005B82"/>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a:defRPr sz="2200">
                <a:solidFill>
                  <a:schemeClr val="tx1"/>
                </a:solidFill>
                <a:latin typeface="Arial" charset="0"/>
                <a:ea typeface="ＭＳ Ｐゴシック" charset="0"/>
              </a:defRPr>
            </a:lvl1pPr>
            <a:lvl2pPr>
              <a:defRPr sz="2100">
                <a:solidFill>
                  <a:schemeClr val="tx1"/>
                </a:solidFill>
                <a:latin typeface="Arial" charset="0"/>
                <a:ea typeface="ＭＳ Ｐゴシック" charset="0"/>
              </a:defRPr>
            </a:lvl2pPr>
            <a:lvl3pPr>
              <a:defRPr sz="2100" i="1">
                <a:solidFill>
                  <a:schemeClr val="tx1"/>
                </a:solidFill>
                <a:latin typeface="Arial" charset="0"/>
                <a:ea typeface="ＭＳ Ｐゴシック" charset="0"/>
              </a:defRPr>
            </a:lvl3pPr>
            <a:lvl4pPr>
              <a:defRPr sz="2000" i="1">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r>
              <a:rPr lang="en-GB" sz="1400" baseline="30000" dirty="0">
                <a:solidFill>
                  <a:srgbClr val="2D637F"/>
                </a:solidFill>
                <a:latin typeface="Lucida Grande"/>
              </a:rPr>
              <a:t>32</a:t>
            </a:r>
            <a:r>
              <a:rPr lang="en-GB" sz="1400" dirty="0">
                <a:solidFill>
                  <a:srgbClr val="2D637F"/>
                </a:solidFill>
                <a:latin typeface="Lucida Grande"/>
              </a:rPr>
              <a:t>S(n,p)</a:t>
            </a:r>
            <a:r>
              <a:rPr lang="en-GB" sz="1400" baseline="30000" dirty="0">
                <a:solidFill>
                  <a:srgbClr val="2D637F"/>
                </a:solidFill>
                <a:latin typeface="Lucida Grande"/>
              </a:rPr>
              <a:t>32</a:t>
            </a:r>
            <a:r>
              <a:rPr lang="en-GB" sz="1400" dirty="0">
                <a:solidFill>
                  <a:srgbClr val="2D637F"/>
                </a:solidFill>
                <a:latin typeface="Lucida Grande"/>
              </a:rPr>
              <a:t>P; </a:t>
            </a:r>
            <a:r>
              <a:rPr lang="en-GB" sz="1600" b="1" i="1" baseline="30000" dirty="0">
                <a:solidFill>
                  <a:srgbClr val="FF0000"/>
                </a:solidFill>
                <a:latin typeface="Lucida Grande"/>
              </a:rPr>
              <a:t>47</a:t>
            </a:r>
            <a:r>
              <a:rPr lang="en-GB" sz="1600" b="1" i="1" dirty="0">
                <a:solidFill>
                  <a:srgbClr val="FF0000"/>
                </a:solidFill>
                <a:latin typeface="Lucida Grande"/>
              </a:rPr>
              <a:t>Ti(n,p)</a:t>
            </a:r>
            <a:r>
              <a:rPr lang="en-GB" sz="1600" b="1" i="1" baseline="30000" dirty="0">
                <a:solidFill>
                  <a:srgbClr val="FF0000"/>
                </a:solidFill>
                <a:latin typeface="Lucida Grande"/>
              </a:rPr>
              <a:t>47</a:t>
            </a:r>
            <a:r>
              <a:rPr lang="en-GB" sz="1600" b="1" i="1" dirty="0">
                <a:solidFill>
                  <a:srgbClr val="FF0000"/>
                </a:solidFill>
                <a:latin typeface="Lucida Grande"/>
              </a:rPr>
              <a:t>Sc, </a:t>
            </a:r>
            <a:r>
              <a:rPr lang="en-GB" sz="1600" b="1" i="1" baseline="30000" dirty="0">
                <a:solidFill>
                  <a:srgbClr val="FF0000"/>
                </a:solidFill>
                <a:latin typeface="Lucida Grande"/>
              </a:rPr>
              <a:t>64</a:t>
            </a:r>
            <a:r>
              <a:rPr lang="en-GB" sz="1600" b="1" i="1" dirty="0">
                <a:solidFill>
                  <a:srgbClr val="FF0000"/>
                </a:solidFill>
                <a:latin typeface="Lucida Grande"/>
              </a:rPr>
              <a:t>Zn(n,p)</a:t>
            </a:r>
            <a:r>
              <a:rPr lang="en-GB" sz="1600" b="1" i="1" baseline="30000" dirty="0">
                <a:solidFill>
                  <a:srgbClr val="FF0000"/>
                </a:solidFill>
                <a:latin typeface="Lucida Grande"/>
              </a:rPr>
              <a:t>64</a:t>
            </a:r>
            <a:r>
              <a:rPr lang="en-GB" sz="1600" b="1" i="1" dirty="0">
                <a:solidFill>
                  <a:srgbClr val="FF0000"/>
                </a:solidFill>
                <a:latin typeface="Lucida Grande"/>
              </a:rPr>
              <a:t>Cu</a:t>
            </a:r>
            <a:r>
              <a:rPr lang="en-GB" sz="1400" dirty="0">
                <a:solidFill>
                  <a:srgbClr val="2D637F"/>
                </a:solidFill>
                <a:latin typeface="Lucida Grande"/>
              </a:rPr>
              <a:t>; </a:t>
            </a:r>
            <a:r>
              <a:rPr lang="en-GB" sz="1400" baseline="30000" dirty="0">
                <a:solidFill>
                  <a:srgbClr val="2D637F"/>
                </a:solidFill>
                <a:latin typeface="Lucida Grande"/>
              </a:rPr>
              <a:t>67</a:t>
            </a:r>
            <a:r>
              <a:rPr lang="en-GB" sz="1400" dirty="0">
                <a:solidFill>
                  <a:srgbClr val="2D637F"/>
                </a:solidFill>
                <a:latin typeface="Lucida Grande"/>
              </a:rPr>
              <a:t>Zn(n,p)</a:t>
            </a:r>
            <a:r>
              <a:rPr lang="en-GB" sz="1400" baseline="30000" dirty="0">
                <a:solidFill>
                  <a:srgbClr val="2D637F"/>
                </a:solidFill>
                <a:latin typeface="Lucida Grande"/>
              </a:rPr>
              <a:t>67</a:t>
            </a:r>
            <a:r>
              <a:rPr lang="en-GB" sz="1400" dirty="0">
                <a:solidFill>
                  <a:srgbClr val="2D637F"/>
                </a:solidFill>
                <a:latin typeface="Lucida Grande"/>
              </a:rPr>
              <a:t>Cu; </a:t>
            </a:r>
            <a:r>
              <a:rPr lang="en-GB" sz="1400" baseline="30000" dirty="0">
                <a:solidFill>
                  <a:srgbClr val="2D637F"/>
                </a:solidFill>
                <a:latin typeface="Lucida Grande"/>
              </a:rPr>
              <a:t>89</a:t>
            </a:r>
            <a:r>
              <a:rPr lang="en-GB" sz="1400" dirty="0">
                <a:solidFill>
                  <a:srgbClr val="2D637F"/>
                </a:solidFill>
                <a:latin typeface="Lucida Grande"/>
              </a:rPr>
              <a:t>Y(n,p)</a:t>
            </a:r>
            <a:r>
              <a:rPr lang="en-GB" sz="1400" baseline="30000" dirty="0">
                <a:solidFill>
                  <a:srgbClr val="2D637F"/>
                </a:solidFill>
                <a:latin typeface="Lucida Grande"/>
              </a:rPr>
              <a:t>89</a:t>
            </a:r>
            <a:r>
              <a:rPr lang="en-GB" sz="1400" dirty="0">
                <a:solidFill>
                  <a:srgbClr val="2D637F"/>
                </a:solidFill>
                <a:latin typeface="Lucida Grande"/>
              </a:rPr>
              <a:t>Sr; </a:t>
            </a:r>
            <a:r>
              <a:rPr lang="en-GB" sz="1400" baseline="30000" dirty="0">
                <a:solidFill>
                  <a:srgbClr val="2D637F"/>
                </a:solidFill>
                <a:latin typeface="Lucida Grande"/>
              </a:rPr>
              <a:t>105</a:t>
            </a:r>
            <a:r>
              <a:rPr lang="en-GB" sz="1400" dirty="0">
                <a:solidFill>
                  <a:srgbClr val="2D637F"/>
                </a:solidFill>
                <a:latin typeface="Lucida Grande"/>
              </a:rPr>
              <a:t>Pd(n,p)</a:t>
            </a:r>
            <a:r>
              <a:rPr lang="en-GB" sz="1400" baseline="30000" dirty="0">
                <a:solidFill>
                  <a:srgbClr val="2D637F"/>
                </a:solidFill>
                <a:latin typeface="Lucida Grande"/>
              </a:rPr>
              <a:t>105</a:t>
            </a:r>
            <a:r>
              <a:rPr lang="en-GB" sz="1400" dirty="0">
                <a:solidFill>
                  <a:srgbClr val="2D637F"/>
                </a:solidFill>
                <a:latin typeface="Lucida Grande"/>
              </a:rPr>
              <a:t>Rh; </a:t>
            </a:r>
            <a:r>
              <a:rPr lang="en-GB" sz="1400" baseline="30000" dirty="0">
                <a:solidFill>
                  <a:srgbClr val="2D637F"/>
                </a:solidFill>
                <a:latin typeface="Lucida Grande"/>
              </a:rPr>
              <a:t>149</a:t>
            </a:r>
            <a:r>
              <a:rPr lang="en-GB" sz="1400" dirty="0">
                <a:solidFill>
                  <a:srgbClr val="2D637F"/>
                </a:solidFill>
                <a:latin typeface="Lucida Grande"/>
              </a:rPr>
              <a:t>Sm(n,p)</a:t>
            </a:r>
            <a:r>
              <a:rPr lang="en-GB" sz="1400" baseline="30000" dirty="0">
                <a:solidFill>
                  <a:srgbClr val="2D637F"/>
                </a:solidFill>
                <a:latin typeface="Lucida Grande"/>
              </a:rPr>
              <a:t>149</a:t>
            </a:r>
            <a:r>
              <a:rPr lang="en-GB" sz="1400" dirty="0">
                <a:solidFill>
                  <a:srgbClr val="2D637F"/>
                </a:solidFill>
                <a:latin typeface="Lucida Grande"/>
              </a:rPr>
              <a:t>Pm, </a:t>
            </a:r>
            <a:r>
              <a:rPr lang="en-GB" sz="1400" baseline="30000" dirty="0">
                <a:solidFill>
                  <a:srgbClr val="2D637F"/>
                </a:solidFill>
                <a:latin typeface="Lucida Grande"/>
              </a:rPr>
              <a:t>153</a:t>
            </a:r>
            <a:r>
              <a:rPr lang="en-GB" sz="1400" dirty="0">
                <a:solidFill>
                  <a:srgbClr val="2D637F"/>
                </a:solidFill>
                <a:latin typeface="Lucida Grande"/>
              </a:rPr>
              <a:t>Eu(n,p)</a:t>
            </a:r>
            <a:r>
              <a:rPr lang="en-GB" sz="1400" baseline="30000" dirty="0">
                <a:solidFill>
                  <a:srgbClr val="2D637F"/>
                </a:solidFill>
                <a:latin typeface="Lucida Grande"/>
              </a:rPr>
              <a:t>153</a:t>
            </a:r>
            <a:r>
              <a:rPr lang="en-GB" sz="1400" dirty="0">
                <a:solidFill>
                  <a:srgbClr val="2D637F"/>
                </a:solidFill>
                <a:latin typeface="Lucida Grande"/>
              </a:rPr>
              <a:t>Sm, </a:t>
            </a:r>
            <a:r>
              <a:rPr lang="en-GB" sz="1400" baseline="30000" dirty="0">
                <a:solidFill>
                  <a:srgbClr val="2D637F"/>
                </a:solidFill>
                <a:latin typeface="Lucida Grande"/>
              </a:rPr>
              <a:t>159</a:t>
            </a:r>
            <a:r>
              <a:rPr lang="en-GB" sz="1400" dirty="0">
                <a:solidFill>
                  <a:srgbClr val="2D637F"/>
                </a:solidFill>
                <a:latin typeface="Lucida Grande"/>
              </a:rPr>
              <a:t>Tb(n,p)</a:t>
            </a:r>
            <a:r>
              <a:rPr lang="en-GB" sz="1400" baseline="30000" dirty="0">
                <a:solidFill>
                  <a:srgbClr val="2D637F"/>
                </a:solidFill>
                <a:latin typeface="Lucida Grande"/>
              </a:rPr>
              <a:t>159</a:t>
            </a:r>
            <a:r>
              <a:rPr lang="en-GB" sz="1400" dirty="0">
                <a:solidFill>
                  <a:srgbClr val="2D637F"/>
                </a:solidFill>
                <a:latin typeface="Lucida Grande"/>
              </a:rPr>
              <a:t>Gd; </a:t>
            </a:r>
            <a:r>
              <a:rPr lang="en-GB" sz="1400" baseline="30000" dirty="0">
                <a:solidFill>
                  <a:srgbClr val="2D637F"/>
                </a:solidFill>
                <a:latin typeface="Lucida Grande"/>
              </a:rPr>
              <a:t>161</a:t>
            </a:r>
            <a:r>
              <a:rPr lang="en-GB" sz="1400" dirty="0">
                <a:solidFill>
                  <a:srgbClr val="2D637F"/>
                </a:solidFill>
                <a:latin typeface="Lucida Grande"/>
              </a:rPr>
              <a:t>Dy(n,p)</a:t>
            </a:r>
            <a:r>
              <a:rPr lang="en-GB" sz="1400" baseline="30000" dirty="0">
                <a:solidFill>
                  <a:srgbClr val="2D637F"/>
                </a:solidFill>
                <a:latin typeface="Lucida Grande"/>
              </a:rPr>
              <a:t>161</a:t>
            </a:r>
            <a:r>
              <a:rPr lang="en-GB" sz="1400" dirty="0">
                <a:solidFill>
                  <a:srgbClr val="2D637F"/>
                </a:solidFill>
                <a:latin typeface="Lucida Grande"/>
              </a:rPr>
              <a:t>Tb; </a:t>
            </a:r>
            <a:r>
              <a:rPr lang="en-GB" sz="1400" baseline="30000" dirty="0">
                <a:solidFill>
                  <a:srgbClr val="2D637F"/>
                </a:solidFill>
                <a:latin typeface="Lucida Grande"/>
              </a:rPr>
              <a:t>166</a:t>
            </a:r>
            <a:r>
              <a:rPr lang="en-GB" sz="1400" dirty="0">
                <a:solidFill>
                  <a:srgbClr val="2D637F"/>
                </a:solidFill>
                <a:latin typeface="Lucida Grande"/>
              </a:rPr>
              <a:t>Er(n,p)</a:t>
            </a:r>
            <a:r>
              <a:rPr lang="en-GB" sz="1400" baseline="30000" dirty="0">
                <a:solidFill>
                  <a:srgbClr val="2D637F"/>
                </a:solidFill>
                <a:latin typeface="Lucida Grande"/>
              </a:rPr>
              <a:t>166</a:t>
            </a:r>
            <a:r>
              <a:rPr lang="en-GB" sz="1400" dirty="0">
                <a:solidFill>
                  <a:srgbClr val="2D637F"/>
                </a:solidFill>
                <a:latin typeface="Lucida Grande"/>
              </a:rPr>
              <a:t>Ho; </a:t>
            </a:r>
            <a:r>
              <a:rPr lang="en-GB" sz="1400" baseline="30000" dirty="0">
                <a:solidFill>
                  <a:srgbClr val="2D637F"/>
                </a:solidFill>
                <a:latin typeface="Lucida Grande"/>
              </a:rPr>
              <a:t>169</a:t>
            </a:r>
            <a:r>
              <a:rPr lang="en-GB" sz="1400" dirty="0">
                <a:solidFill>
                  <a:srgbClr val="2D637F"/>
                </a:solidFill>
                <a:latin typeface="Lucida Grande"/>
              </a:rPr>
              <a:t>Tm(n,p)</a:t>
            </a:r>
            <a:r>
              <a:rPr lang="en-GB" sz="1400" baseline="30000" dirty="0">
                <a:solidFill>
                  <a:srgbClr val="2D637F"/>
                </a:solidFill>
                <a:latin typeface="Lucida Grande"/>
              </a:rPr>
              <a:t>169</a:t>
            </a:r>
            <a:r>
              <a:rPr lang="en-GB" sz="1400" dirty="0">
                <a:solidFill>
                  <a:srgbClr val="2D637F"/>
                </a:solidFill>
                <a:latin typeface="Lucida Grande"/>
              </a:rPr>
              <a:t>Er; </a:t>
            </a:r>
            <a:r>
              <a:rPr lang="en-GB" sz="1400" baseline="30000" dirty="0">
                <a:solidFill>
                  <a:srgbClr val="2D637F"/>
                </a:solidFill>
                <a:latin typeface="Lucida Grande"/>
              </a:rPr>
              <a:t>175</a:t>
            </a:r>
            <a:r>
              <a:rPr lang="en-GB" sz="1400" dirty="0">
                <a:solidFill>
                  <a:srgbClr val="2D637F"/>
                </a:solidFill>
                <a:latin typeface="Lucida Grande"/>
              </a:rPr>
              <a:t>Lu(n,p)</a:t>
            </a:r>
            <a:r>
              <a:rPr lang="en-GB" sz="1400" baseline="30000" dirty="0">
                <a:solidFill>
                  <a:srgbClr val="2D637F"/>
                </a:solidFill>
                <a:latin typeface="Lucida Grande"/>
              </a:rPr>
              <a:t>175</a:t>
            </a:r>
            <a:r>
              <a:rPr lang="en-GB" sz="1400" dirty="0">
                <a:solidFill>
                  <a:srgbClr val="2D637F"/>
                </a:solidFill>
                <a:latin typeface="Lucida Grande"/>
              </a:rPr>
              <a:t>Yb; </a:t>
            </a:r>
            <a:r>
              <a:rPr lang="en-GB" sz="1400" baseline="30000" dirty="0">
                <a:solidFill>
                  <a:srgbClr val="2D637F"/>
                </a:solidFill>
                <a:latin typeface="Lucida Grande"/>
              </a:rPr>
              <a:t>177</a:t>
            </a:r>
            <a:r>
              <a:rPr lang="en-GB" sz="1400" dirty="0">
                <a:solidFill>
                  <a:srgbClr val="2D637F"/>
                </a:solidFill>
                <a:latin typeface="Lucida Grande"/>
              </a:rPr>
              <a:t>Hf(n,p)</a:t>
            </a:r>
            <a:r>
              <a:rPr lang="en-GB" sz="1400" baseline="30000" dirty="0">
                <a:solidFill>
                  <a:srgbClr val="2D637F"/>
                </a:solidFill>
                <a:latin typeface="Lucida Grande"/>
              </a:rPr>
              <a:t>177</a:t>
            </a:r>
            <a:r>
              <a:rPr lang="en-GB" sz="1400" dirty="0">
                <a:solidFill>
                  <a:srgbClr val="2D637F"/>
                </a:solidFill>
                <a:latin typeface="Lucida Grande"/>
              </a:rPr>
              <a:t>Lu, and several others</a:t>
            </a:r>
            <a:endParaRPr lang="en-GB" sz="1400" baseline="30000" dirty="0">
              <a:solidFill>
                <a:srgbClr val="2D637F"/>
              </a:solidFill>
              <a:latin typeface="Lucida Grande"/>
            </a:endParaRPr>
          </a:p>
        </p:txBody>
      </p:sp>
      <p:sp>
        <p:nvSpPr>
          <p:cNvPr id="40" name="TextBox 39">
            <a:extLst>
              <a:ext uri="{FF2B5EF4-FFF2-40B4-BE49-F238E27FC236}">
                <a16:creationId xmlns:a16="http://schemas.microsoft.com/office/drawing/2014/main" id="{8A17E0D1-679B-4095-9691-0A9D84F51293}"/>
              </a:ext>
            </a:extLst>
          </p:cNvPr>
          <p:cNvSpPr txBox="1"/>
          <p:nvPr/>
        </p:nvSpPr>
        <p:spPr>
          <a:xfrm>
            <a:off x="6082832" y="3073404"/>
            <a:ext cx="5813683" cy="615553"/>
          </a:xfrm>
          <a:prstGeom prst="rect">
            <a:avLst/>
          </a:prstGeom>
          <a:solidFill>
            <a:srgbClr val="FFFF00"/>
          </a:solidFill>
          <a:ln w="28575">
            <a:solidFill>
              <a:schemeClr val="accent1"/>
            </a:solidFill>
          </a:ln>
        </p:spPr>
        <p:txBody>
          <a:bodyPr wrap="square" rtlCol="0">
            <a:spAutoFit/>
          </a:bodyPr>
          <a:lstStyle/>
          <a:p>
            <a:pPr algn="ctr"/>
            <a:r>
              <a:rPr lang="en-US" b="1" dirty="0">
                <a:latin typeface="Georgia" pitchFamily="18" charset="0"/>
              </a:rPr>
              <a:t>NDNCA Whitepaper available at</a:t>
            </a:r>
            <a:br>
              <a:rPr lang="en-US" sz="1600" b="1" dirty="0">
                <a:latin typeface="Georgia" pitchFamily="18" charset="0"/>
              </a:rPr>
            </a:br>
            <a:r>
              <a:rPr lang="en-US" sz="1600" b="1" dirty="0">
                <a:latin typeface="Georgia" pitchFamily="18" charset="0"/>
              </a:rPr>
              <a:t> </a:t>
            </a:r>
            <a:r>
              <a:rPr lang="en-US" sz="1600" b="1" dirty="0">
                <a:latin typeface="Georgia" pitchFamily="18" charset="0"/>
                <a:hlinkClick r:id="rId6"/>
              </a:rPr>
              <a:t>http://bang.berkeley.edu/events/ndnca/whitepaper</a:t>
            </a:r>
            <a:endParaRPr lang="en-US" sz="1600" b="1" dirty="0">
              <a:latin typeface="Georgia" pitchFamily="18" charset="0"/>
            </a:endParaRPr>
          </a:p>
        </p:txBody>
      </p:sp>
      <p:sp>
        <p:nvSpPr>
          <p:cNvPr id="9" name="TextBox 8">
            <a:extLst>
              <a:ext uri="{FF2B5EF4-FFF2-40B4-BE49-F238E27FC236}">
                <a16:creationId xmlns:a16="http://schemas.microsoft.com/office/drawing/2014/main" id="{7763C617-8E87-422D-860F-922B08087B92}"/>
              </a:ext>
            </a:extLst>
          </p:cNvPr>
          <p:cNvSpPr txBox="1"/>
          <p:nvPr/>
        </p:nvSpPr>
        <p:spPr>
          <a:xfrm>
            <a:off x="6495296" y="6411628"/>
            <a:ext cx="3347904" cy="307777"/>
          </a:xfrm>
          <a:prstGeom prst="rect">
            <a:avLst/>
          </a:prstGeom>
          <a:noFill/>
        </p:spPr>
        <p:txBody>
          <a:bodyPr wrap="none" rtlCol="0">
            <a:spAutoFit/>
          </a:bodyPr>
          <a:lstStyle/>
          <a:p>
            <a:r>
              <a:rPr lang="en-US" sz="1400" dirty="0">
                <a:solidFill>
                  <a:schemeClr val="bg1"/>
                </a:solidFill>
              </a:rPr>
              <a:t>[1] A.S. Voyles, NIM B 410 (2017), 230-239  </a:t>
            </a:r>
          </a:p>
        </p:txBody>
      </p:sp>
    </p:spTree>
    <p:custDataLst>
      <p:tags r:id="rId1"/>
    </p:custDataLst>
    <p:extLst>
      <p:ext uri="{BB962C8B-B14F-4D97-AF65-F5344CB8AC3E}">
        <p14:creationId xmlns:p14="http://schemas.microsoft.com/office/powerpoint/2010/main" val="38680351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 r="833"/>
          <a:stretch/>
        </p:blipFill>
        <p:spPr>
          <a:xfrm>
            <a:off x="1018498" y="1433512"/>
            <a:ext cx="4572000" cy="3740498"/>
          </a:xfrm>
          <a:prstGeom prst="rect">
            <a:avLst/>
          </a:prstGeom>
        </p:spPr>
      </p:pic>
      <p:sp>
        <p:nvSpPr>
          <p:cNvPr id="2" name="Title 1">
            <a:extLst>
              <a:ext uri="{FF2B5EF4-FFF2-40B4-BE49-F238E27FC236}">
                <a16:creationId xmlns:a16="http://schemas.microsoft.com/office/drawing/2014/main" id="{323146E2-3AD5-499C-8098-0847286F3F44}"/>
              </a:ext>
            </a:extLst>
          </p:cNvPr>
          <p:cNvSpPr>
            <a:spLocks noGrp="1"/>
          </p:cNvSpPr>
          <p:nvPr>
            <p:ph type="title"/>
          </p:nvPr>
        </p:nvSpPr>
        <p:spPr/>
        <p:txBody>
          <a:bodyPr>
            <a:noAutofit/>
          </a:bodyPr>
          <a:lstStyle/>
          <a:p>
            <a:r>
              <a:rPr lang="en-US" sz="2400" dirty="0"/>
              <a:t>Medical Applications – (n,p) </a:t>
            </a:r>
            <a:r>
              <a:rPr lang="en-US" sz="2400" baseline="30000" dirty="0"/>
              <a:t>64</a:t>
            </a:r>
            <a:r>
              <a:rPr lang="en-US" sz="2400" dirty="0"/>
              <a:t>Cu,</a:t>
            </a:r>
            <a:r>
              <a:rPr lang="en-US" sz="2400" baseline="30000" dirty="0"/>
              <a:t>47</a:t>
            </a:r>
            <a:r>
              <a:rPr lang="en-US" sz="2400" dirty="0"/>
              <a:t>Sc Production</a:t>
            </a:r>
            <a:endParaRPr lang="en-US" sz="2000" dirty="0"/>
          </a:p>
        </p:txBody>
      </p:sp>
      <p:sp>
        <p:nvSpPr>
          <p:cNvPr id="14" name="TextBox 13"/>
          <p:cNvSpPr txBox="1"/>
          <p:nvPr/>
        </p:nvSpPr>
        <p:spPr>
          <a:xfrm>
            <a:off x="2810646" y="1115384"/>
            <a:ext cx="1698375" cy="369332"/>
          </a:xfrm>
          <a:prstGeom prst="rect">
            <a:avLst/>
          </a:prstGeom>
          <a:noFill/>
        </p:spPr>
        <p:txBody>
          <a:bodyPr wrap="square" rtlCol="0">
            <a:spAutoFit/>
          </a:bodyPr>
          <a:lstStyle/>
          <a:p>
            <a:r>
              <a:rPr lang="en-US" baseline="30000" dirty="0">
                <a:latin typeface="Georgia" pitchFamily="18" charset="0"/>
              </a:rPr>
              <a:t>64</a:t>
            </a:r>
            <a:r>
              <a:rPr lang="en-US" dirty="0">
                <a:latin typeface="Georgia" pitchFamily="18" charset="0"/>
              </a:rPr>
              <a:t>Zn(n,p)</a:t>
            </a:r>
            <a:r>
              <a:rPr lang="en-US" baseline="30000" dirty="0">
                <a:latin typeface="Georgia" pitchFamily="18" charset="0"/>
              </a:rPr>
              <a:t>64</a:t>
            </a:r>
            <a:r>
              <a:rPr lang="en-US" dirty="0">
                <a:latin typeface="Georgia" pitchFamily="18" charset="0"/>
              </a:rPr>
              <a:t>Cu</a:t>
            </a:r>
          </a:p>
        </p:txBody>
      </p:sp>
      <p:sp>
        <p:nvSpPr>
          <p:cNvPr id="17" name="TextBox 16"/>
          <p:cNvSpPr txBox="1"/>
          <p:nvPr/>
        </p:nvSpPr>
        <p:spPr>
          <a:xfrm>
            <a:off x="7370990" y="2940098"/>
            <a:ext cx="1698375" cy="369332"/>
          </a:xfrm>
          <a:prstGeom prst="rect">
            <a:avLst/>
          </a:prstGeom>
          <a:noFill/>
        </p:spPr>
        <p:txBody>
          <a:bodyPr wrap="square" rtlCol="0">
            <a:spAutoFit/>
          </a:bodyPr>
          <a:lstStyle/>
          <a:p>
            <a:r>
              <a:rPr lang="en-US" baseline="30000" dirty="0">
                <a:latin typeface="Georgia" pitchFamily="18" charset="0"/>
              </a:rPr>
              <a:t>47</a:t>
            </a:r>
            <a:r>
              <a:rPr lang="en-US" dirty="0">
                <a:latin typeface="Georgia" pitchFamily="18" charset="0"/>
              </a:rPr>
              <a:t>Ti(n,p)</a:t>
            </a:r>
            <a:r>
              <a:rPr lang="en-US" baseline="30000" dirty="0">
                <a:latin typeface="Georgia" pitchFamily="18" charset="0"/>
              </a:rPr>
              <a:t>47</a:t>
            </a:r>
            <a:r>
              <a:rPr lang="en-US" dirty="0">
                <a:latin typeface="Georgia" pitchFamily="18" charset="0"/>
              </a:rPr>
              <a:t>Sc</a:t>
            </a:r>
          </a:p>
        </p:txBody>
      </p:sp>
      <p:pic>
        <p:nvPicPr>
          <p:cNvPr id="3" name="Picture 2"/>
          <p:cNvPicPr>
            <a:picLocks noChangeAspect="1"/>
          </p:cNvPicPr>
          <p:nvPr/>
        </p:nvPicPr>
        <p:blipFill>
          <a:blip r:embed="rId4"/>
          <a:stretch>
            <a:fillRect/>
          </a:stretch>
        </p:blipFill>
        <p:spPr>
          <a:xfrm>
            <a:off x="6955643" y="2640603"/>
            <a:ext cx="4572000" cy="3698140"/>
          </a:xfrm>
          <a:prstGeom prst="rect">
            <a:avLst/>
          </a:prstGeom>
        </p:spPr>
      </p:pic>
      <p:sp>
        <p:nvSpPr>
          <p:cNvPr id="21" name="TextBox 20"/>
          <p:cNvSpPr txBox="1"/>
          <p:nvPr/>
        </p:nvSpPr>
        <p:spPr>
          <a:xfrm>
            <a:off x="8382006" y="2377953"/>
            <a:ext cx="1698375" cy="369332"/>
          </a:xfrm>
          <a:prstGeom prst="rect">
            <a:avLst/>
          </a:prstGeom>
          <a:noFill/>
        </p:spPr>
        <p:txBody>
          <a:bodyPr wrap="square" rtlCol="0">
            <a:spAutoFit/>
          </a:bodyPr>
          <a:lstStyle/>
          <a:p>
            <a:r>
              <a:rPr lang="en-US" baseline="30000" dirty="0">
                <a:latin typeface="Georgia" pitchFamily="18" charset="0"/>
              </a:rPr>
              <a:t>47</a:t>
            </a:r>
            <a:r>
              <a:rPr lang="en-US" dirty="0">
                <a:latin typeface="Georgia" pitchFamily="18" charset="0"/>
              </a:rPr>
              <a:t>Ti(n,p)</a:t>
            </a:r>
            <a:r>
              <a:rPr lang="en-US" baseline="30000" dirty="0">
                <a:latin typeface="Georgia" pitchFamily="18" charset="0"/>
              </a:rPr>
              <a:t>47</a:t>
            </a:r>
            <a:r>
              <a:rPr lang="en-US" dirty="0">
                <a:latin typeface="Georgia" pitchFamily="18" charset="0"/>
              </a:rPr>
              <a:t>Sc</a:t>
            </a:r>
          </a:p>
        </p:txBody>
      </p:sp>
      <p:sp>
        <p:nvSpPr>
          <p:cNvPr id="12" name="Rectangle 11">
            <a:extLst>
              <a:ext uri="{FF2B5EF4-FFF2-40B4-BE49-F238E27FC236}">
                <a16:creationId xmlns:a16="http://schemas.microsoft.com/office/drawing/2014/main" id="{B75811AE-89A5-4EE7-8D27-E1CDEDA1562E}"/>
              </a:ext>
            </a:extLst>
          </p:cNvPr>
          <p:cNvSpPr/>
          <p:nvPr/>
        </p:nvSpPr>
        <p:spPr>
          <a:xfrm>
            <a:off x="1151833" y="5323790"/>
            <a:ext cx="4572000" cy="738664"/>
          </a:xfrm>
          <a:prstGeom prst="rect">
            <a:avLst/>
          </a:prstGeom>
          <a:ln>
            <a:solidFill>
              <a:schemeClr val="tx1"/>
            </a:solidFill>
          </a:ln>
        </p:spPr>
        <p:txBody>
          <a:bodyPr wrap="square">
            <a:spAutoFit/>
          </a:bodyPr>
          <a:lstStyle/>
          <a:p>
            <a:r>
              <a:rPr lang="en-US" sz="1400" b="1" i="1" dirty="0">
                <a:latin typeface="Lucida Grande"/>
                <a:ea typeface="Times New Roman" charset="0"/>
                <a:cs typeface="Times New Roman" charset="0"/>
              </a:rPr>
              <a:t>A.S. Voyles, “Measurement of the </a:t>
            </a:r>
            <a:r>
              <a:rPr lang="en-US" sz="1400" b="1" i="1" baseline="30000" dirty="0">
                <a:latin typeface="Lucida Grande"/>
                <a:ea typeface="Times New Roman" charset="0"/>
                <a:cs typeface="Times New Roman" charset="0"/>
              </a:rPr>
              <a:t>64</a:t>
            </a:r>
            <a:r>
              <a:rPr lang="en-US" sz="1400" b="1" i="1" dirty="0">
                <a:latin typeface="Lucida Grande"/>
                <a:ea typeface="Times New Roman" charset="0"/>
                <a:cs typeface="Times New Roman" charset="0"/>
              </a:rPr>
              <a:t>Zn, </a:t>
            </a:r>
            <a:r>
              <a:rPr lang="en-US" sz="1400" b="1" i="1" baseline="30000" dirty="0">
                <a:latin typeface="Lucida Grande"/>
                <a:ea typeface="Times New Roman" charset="0"/>
                <a:cs typeface="Times New Roman" charset="0"/>
              </a:rPr>
              <a:t>47</a:t>
            </a:r>
            <a:r>
              <a:rPr lang="en-US" sz="1400" b="1" i="1" dirty="0">
                <a:latin typeface="Lucida Grande"/>
                <a:ea typeface="Times New Roman" charset="0"/>
                <a:cs typeface="Times New Roman" charset="0"/>
              </a:rPr>
              <a:t>Ti(n,p) cross sections using a DD neutron generator for medical isotope studies”, NIM B 410 (2017) 230–239</a:t>
            </a:r>
          </a:p>
        </p:txBody>
      </p:sp>
      <p:sp>
        <p:nvSpPr>
          <p:cNvPr id="13" name="Content Placeholder 2">
            <a:extLst>
              <a:ext uri="{FF2B5EF4-FFF2-40B4-BE49-F238E27FC236}">
                <a16:creationId xmlns:a16="http://schemas.microsoft.com/office/drawing/2014/main" id="{4B627329-F156-463C-852D-AD5AC4DF3BF0}"/>
              </a:ext>
            </a:extLst>
          </p:cNvPr>
          <p:cNvSpPr txBox="1">
            <a:spLocks/>
          </p:cNvSpPr>
          <p:nvPr/>
        </p:nvSpPr>
        <p:spPr>
          <a:xfrm>
            <a:off x="5723833" y="991004"/>
            <a:ext cx="6216530" cy="1762471"/>
          </a:xfrm>
          <a:prstGeom prst="rect">
            <a:avLst/>
          </a:prstGeom>
        </p:spPr>
        <p:txBody>
          <a:bodyPr vert="horz" lIns="91440" tIns="45720" rIns="91440" bIns="45720" rtlCol="0">
            <a:normAutofit/>
          </a:bodyPr>
          <a:lstStyle/>
          <a:p>
            <a:pPr marL="342900" indent="-342900">
              <a:spcBef>
                <a:spcPct val="20000"/>
              </a:spcBef>
              <a:buFont typeface="Arial"/>
              <a:buChar char="•"/>
              <a:defRPr/>
            </a:pPr>
            <a:r>
              <a:rPr lang="en-US" sz="2000" dirty="0">
                <a:solidFill>
                  <a:srgbClr val="2D637F"/>
                </a:solidFill>
                <a:latin typeface="Lucida Grande"/>
                <a:cs typeface="Lucida Grande"/>
              </a:rPr>
              <a:t>Emerging medical radionuclides</a:t>
            </a:r>
          </a:p>
          <a:p>
            <a:pPr marL="742950" lvl="1" indent="-285750">
              <a:spcBef>
                <a:spcPct val="20000"/>
              </a:spcBef>
              <a:buFont typeface="Arial"/>
              <a:buChar char="–"/>
            </a:pPr>
            <a:r>
              <a:rPr lang="en-US" baseline="30000" dirty="0">
                <a:solidFill>
                  <a:srgbClr val="2D637F"/>
                </a:solidFill>
                <a:latin typeface="Lucida Grande"/>
                <a:cs typeface="Lucida Grande"/>
              </a:rPr>
              <a:t>64</a:t>
            </a:r>
            <a:r>
              <a:rPr lang="en-US" dirty="0">
                <a:solidFill>
                  <a:srgbClr val="2D637F"/>
                </a:solidFill>
                <a:latin typeface="Lucida Grande"/>
                <a:cs typeface="Lucida Grande"/>
              </a:rPr>
              <a:t>Cu (t</a:t>
            </a:r>
            <a:r>
              <a:rPr lang="en-US" baseline="-25000" dirty="0">
                <a:solidFill>
                  <a:srgbClr val="2D637F"/>
                </a:solidFill>
                <a:latin typeface="Lucida Grande"/>
                <a:cs typeface="Lucida Grande"/>
              </a:rPr>
              <a:t>1/2</a:t>
            </a:r>
            <a:r>
              <a:rPr lang="en-US" dirty="0">
                <a:solidFill>
                  <a:srgbClr val="2D637F"/>
                </a:solidFill>
                <a:latin typeface="Lucida Grande"/>
                <a:cs typeface="Lucida Grande"/>
              </a:rPr>
              <a:t> = 12.7 hr) – 61% </a:t>
            </a:r>
            <a:r>
              <a:rPr lang="el-GR" dirty="0">
                <a:solidFill>
                  <a:srgbClr val="2D637F"/>
                </a:solidFill>
                <a:latin typeface="Lucida Grande"/>
                <a:cs typeface="Lucida Grande"/>
              </a:rPr>
              <a:t>β</a:t>
            </a:r>
            <a:r>
              <a:rPr lang="en-US" baseline="30000" dirty="0">
                <a:solidFill>
                  <a:srgbClr val="2D637F"/>
                </a:solidFill>
                <a:latin typeface="Lucida Grande"/>
                <a:cs typeface="Lucida Grande"/>
              </a:rPr>
              <a:t>+</a:t>
            </a:r>
            <a:r>
              <a:rPr lang="en-US" dirty="0">
                <a:solidFill>
                  <a:srgbClr val="2D637F"/>
                </a:solidFill>
                <a:latin typeface="Lucida Grande"/>
                <a:cs typeface="Lucida Grande"/>
              </a:rPr>
              <a:t> to </a:t>
            </a:r>
            <a:r>
              <a:rPr lang="en-US" baseline="30000" dirty="0">
                <a:solidFill>
                  <a:srgbClr val="2D637F"/>
                </a:solidFill>
                <a:latin typeface="Lucida Grande"/>
                <a:cs typeface="Lucida Grande"/>
              </a:rPr>
              <a:t>64</a:t>
            </a:r>
            <a:r>
              <a:rPr lang="en-US" dirty="0">
                <a:solidFill>
                  <a:srgbClr val="2D637F"/>
                </a:solidFill>
                <a:latin typeface="Lucida Grande"/>
                <a:cs typeface="Lucida Grande"/>
              </a:rPr>
              <a:t>Ni, 39% </a:t>
            </a:r>
            <a:r>
              <a:rPr lang="el-GR" dirty="0">
                <a:solidFill>
                  <a:srgbClr val="2D637F"/>
                </a:solidFill>
                <a:latin typeface="Lucida Grande"/>
                <a:cs typeface="Lucida Grande"/>
              </a:rPr>
              <a:t>β</a:t>
            </a:r>
            <a:r>
              <a:rPr lang="en-US" baseline="30000" dirty="0">
                <a:solidFill>
                  <a:srgbClr val="2D637F"/>
                </a:solidFill>
                <a:latin typeface="Lucida Grande"/>
                <a:cs typeface="Lucida Grande"/>
              </a:rPr>
              <a:t>-</a:t>
            </a:r>
            <a:r>
              <a:rPr lang="en-US" dirty="0">
                <a:solidFill>
                  <a:srgbClr val="2D637F"/>
                </a:solidFill>
                <a:latin typeface="Lucida Grande"/>
                <a:cs typeface="Lucida Grande"/>
              </a:rPr>
              <a:t> to </a:t>
            </a:r>
            <a:r>
              <a:rPr lang="en-US" baseline="30000" dirty="0">
                <a:solidFill>
                  <a:srgbClr val="2D637F"/>
                </a:solidFill>
                <a:latin typeface="Lucida Grande"/>
                <a:cs typeface="Lucida Grande"/>
              </a:rPr>
              <a:t>64</a:t>
            </a:r>
            <a:r>
              <a:rPr lang="en-US" dirty="0">
                <a:solidFill>
                  <a:srgbClr val="2D637F"/>
                </a:solidFill>
                <a:latin typeface="Lucida Grande"/>
                <a:cs typeface="Lucida Grande"/>
              </a:rPr>
              <a:t>Zn</a:t>
            </a:r>
          </a:p>
          <a:p>
            <a:pPr marL="742950" lvl="1" indent="-285750">
              <a:spcBef>
                <a:spcPct val="20000"/>
              </a:spcBef>
              <a:buFont typeface="Arial"/>
              <a:buChar char="–"/>
            </a:pPr>
            <a:r>
              <a:rPr lang="en-US" baseline="30000" dirty="0">
                <a:solidFill>
                  <a:srgbClr val="2D637F"/>
                </a:solidFill>
                <a:latin typeface="Lucida Grande"/>
                <a:cs typeface="Lucida Grande"/>
              </a:rPr>
              <a:t>47</a:t>
            </a:r>
            <a:r>
              <a:rPr lang="en-US" dirty="0">
                <a:solidFill>
                  <a:srgbClr val="2D637F"/>
                </a:solidFill>
                <a:latin typeface="Lucida Grande"/>
                <a:cs typeface="Lucida Grande"/>
              </a:rPr>
              <a:t>Sc (t</a:t>
            </a:r>
            <a:r>
              <a:rPr lang="en-US" baseline="-25000" dirty="0">
                <a:solidFill>
                  <a:srgbClr val="2D637F"/>
                </a:solidFill>
                <a:latin typeface="Lucida Grande"/>
                <a:cs typeface="Lucida Grande"/>
              </a:rPr>
              <a:t>1/2</a:t>
            </a:r>
            <a:r>
              <a:rPr lang="en-US" dirty="0">
                <a:solidFill>
                  <a:srgbClr val="2D637F"/>
                </a:solidFill>
                <a:latin typeface="Lucida Grande"/>
                <a:cs typeface="Lucida Grande"/>
              </a:rPr>
              <a:t> = 3.35 d) – </a:t>
            </a:r>
            <a:r>
              <a:rPr lang="el-GR" dirty="0">
                <a:solidFill>
                  <a:srgbClr val="2D637F"/>
                </a:solidFill>
                <a:latin typeface="Lucida Grande"/>
                <a:cs typeface="Lucida Grande"/>
              </a:rPr>
              <a:t>β</a:t>
            </a:r>
            <a:r>
              <a:rPr lang="en-US" baseline="30000" dirty="0">
                <a:solidFill>
                  <a:srgbClr val="2D637F"/>
                </a:solidFill>
                <a:latin typeface="Lucida Grande"/>
                <a:cs typeface="Lucida Grande"/>
              </a:rPr>
              <a:t>-</a:t>
            </a:r>
            <a:r>
              <a:rPr lang="en-US" dirty="0">
                <a:solidFill>
                  <a:srgbClr val="2D637F"/>
                </a:solidFill>
                <a:latin typeface="Lucida Grande"/>
                <a:cs typeface="Lucida Grande"/>
              </a:rPr>
              <a:t> to </a:t>
            </a:r>
            <a:r>
              <a:rPr lang="en-US" baseline="30000" dirty="0">
                <a:solidFill>
                  <a:srgbClr val="2D637F"/>
                </a:solidFill>
                <a:latin typeface="Lucida Grande"/>
                <a:cs typeface="Lucida Grande"/>
              </a:rPr>
              <a:t>47</a:t>
            </a:r>
            <a:r>
              <a:rPr lang="en-US" dirty="0">
                <a:solidFill>
                  <a:srgbClr val="2D637F"/>
                </a:solidFill>
                <a:latin typeface="Lucida Grande"/>
                <a:cs typeface="Lucida Grande"/>
              </a:rPr>
              <a:t>Ti, with 159-keV </a:t>
            </a:r>
            <a:r>
              <a:rPr lang="el-GR" dirty="0">
                <a:solidFill>
                  <a:srgbClr val="2D637F"/>
                </a:solidFill>
                <a:latin typeface="Lucida Grande"/>
                <a:cs typeface="Lucida Grande"/>
              </a:rPr>
              <a:t>γ</a:t>
            </a:r>
            <a:endParaRPr lang="en-US" dirty="0">
              <a:solidFill>
                <a:srgbClr val="2D637F"/>
              </a:solidFill>
              <a:latin typeface="Lucida Grande"/>
              <a:cs typeface="Lucida Grande"/>
            </a:endParaRPr>
          </a:p>
          <a:p>
            <a:pPr marL="742950" lvl="1" indent="-285750">
              <a:spcBef>
                <a:spcPct val="20000"/>
              </a:spcBef>
              <a:buFont typeface="Arial"/>
              <a:buChar char="–"/>
            </a:pPr>
            <a:r>
              <a:rPr lang="en-US" dirty="0">
                <a:solidFill>
                  <a:srgbClr val="2D637F"/>
                </a:solidFill>
                <a:latin typeface="Lucida Grande"/>
                <a:cs typeface="Lucida Grande"/>
              </a:rPr>
              <a:t>High-specific activity production</a:t>
            </a:r>
          </a:p>
        </p:txBody>
      </p:sp>
    </p:spTree>
    <p:extLst>
      <p:ext uri="{BB962C8B-B14F-4D97-AF65-F5344CB8AC3E}">
        <p14:creationId xmlns:p14="http://schemas.microsoft.com/office/powerpoint/2010/main" val="54978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Measurement of the </a:t>
            </a:r>
            <a:r>
              <a:rPr lang="en-US" sz="2800" baseline="30000" dirty="0"/>
              <a:t>98</a:t>
            </a:r>
            <a:r>
              <a:rPr lang="en-US" sz="2800" dirty="0"/>
              <a:t>Mo(</a:t>
            </a:r>
            <a:r>
              <a:rPr lang="en-US" sz="2800" dirty="0" err="1"/>
              <a:t>n,γ</a:t>
            </a:r>
            <a:r>
              <a:rPr lang="en-US" sz="2800" dirty="0"/>
              <a:t>) Cross Section</a:t>
            </a:r>
          </a:p>
        </p:txBody>
      </p:sp>
      <p:sp>
        <p:nvSpPr>
          <p:cNvPr id="3" name="Content Placeholder 2"/>
          <p:cNvSpPr>
            <a:spLocks noGrp="1"/>
          </p:cNvSpPr>
          <p:nvPr>
            <p:ph idx="4294967295"/>
          </p:nvPr>
        </p:nvSpPr>
        <p:spPr>
          <a:xfrm>
            <a:off x="627321" y="1248913"/>
            <a:ext cx="7751135" cy="2597530"/>
          </a:xfrm>
        </p:spPr>
        <p:txBody>
          <a:bodyPr>
            <a:normAutofit fontScale="92500" lnSpcReduction="10000"/>
          </a:bodyPr>
          <a:lstStyle/>
          <a:p>
            <a:r>
              <a:rPr lang="en-US" dirty="0"/>
              <a:t>A recent experiment at the HFNG was conducted to re-measure the (n,</a:t>
            </a:r>
            <a:r>
              <a:rPr lang="el-GR" dirty="0"/>
              <a:t>γ</a:t>
            </a:r>
            <a:r>
              <a:rPr lang="en-US" dirty="0"/>
              <a:t>) cross section of </a:t>
            </a:r>
            <a:r>
              <a:rPr lang="en-US" baseline="30000" dirty="0"/>
              <a:t>98</a:t>
            </a:r>
            <a:r>
              <a:rPr lang="en-US" dirty="0"/>
              <a:t>Mo – first measurement since 1967! </a:t>
            </a:r>
          </a:p>
          <a:p>
            <a:r>
              <a:rPr lang="en-US" dirty="0"/>
              <a:t>Using a custom target holder, four energy locations were measured. </a:t>
            </a:r>
          </a:p>
          <a:p>
            <a:r>
              <a:rPr lang="en-US" dirty="0"/>
              <a:t>Re-measurement of this cross section in the </a:t>
            </a:r>
            <a:br>
              <a:rPr lang="en-US" dirty="0"/>
            </a:br>
            <a:r>
              <a:rPr lang="en-US" dirty="0"/>
              <a:t>1-10 MeV was marked as a vital nuclear data need in the NDNCA nuclear data needs matrix, for thermal reactor </a:t>
            </a:r>
            <a:r>
              <a:rPr lang="en-US" baseline="30000" dirty="0"/>
              <a:t>99</a:t>
            </a:r>
            <a:r>
              <a:rPr lang="en-US" dirty="0"/>
              <a:t>Mo production.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827" t="-1811" r="28889" b="-1"/>
          <a:stretch/>
        </p:blipFill>
        <p:spPr>
          <a:xfrm rot="5400000">
            <a:off x="2255031" y="2900316"/>
            <a:ext cx="2024402" cy="41460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877" y="3531552"/>
            <a:ext cx="4591892" cy="2700428"/>
          </a:xfrm>
          <a:prstGeom prst="rect">
            <a:avLst/>
          </a:prstGeom>
        </p:spPr>
      </p:pic>
      <p:sp>
        <p:nvSpPr>
          <p:cNvPr id="6" name="TextBox 5"/>
          <p:cNvSpPr txBox="1"/>
          <p:nvPr/>
        </p:nvSpPr>
        <p:spPr>
          <a:xfrm>
            <a:off x="7186217" y="5459046"/>
            <a:ext cx="1618392" cy="300082"/>
          </a:xfrm>
          <a:prstGeom prst="rect">
            <a:avLst/>
          </a:prstGeom>
          <a:noFill/>
        </p:spPr>
        <p:txBody>
          <a:bodyPr wrap="none" rtlCol="0">
            <a:spAutoFit/>
          </a:bodyPr>
          <a:lstStyle/>
          <a:p>
            <a:r>
              <a:rPr lang="en-US" sz="1350" dirty="0" err="1"/>
              <a:t>Stupegia</a:t>
            </a:r>
            <a:r>
              <a:rPr lang="en-US" sz="1350" dirty="0"/>
              <a:t> et al., 1967</a:t>
            </a:r>
          </a:p>
        </p:txBody>
      </p:sp>
      <p:pic>
        <p:nvPicPr>
          <p:cNvPr id="7" name="Picture 6">
            <a:extLst>
              <a:ext uri="{FF2B5EF4-FFF2-40B4-BE49-F238E27FC236}">
                <a16:creationId xmlns:a16="http://schemas.microsoft.com/office/drawing/2014/main" id="{DE5B90AC-061C-4BF9-97D8-2F10805E44BA}"/>
              </a:ext>
            </a:extLst>
          </p:cNvPr>
          <p:cNvPicPr>
            <a:picLocks noChangeAspect="1"/>
          </p:cNvPicPr>
          <p:nvPr/>
        </p:nvPicPr>
        <p:blipFill rotWithShape="1">
          <a:blip r:embed="rId4"/>
          <a:srcRect l="20482" t="5363" r="14224" b="37626"/>
          <a:stretch/>
        </p:blipFill>
        <p:spPr>
          <a:xfrm>
            <a:off x="8562435" y="1076445"/>
            <a:ext cx="1795809" cy="2021305"/>
          </a:xfrm>
          <a:prstGeom prst="rect">
            <a:avLst/>
          </a:prstGeom>
        </p:spPr>
      </p:pic>
      <p:sp>
        <p:nvSpPr>
          <p:cNvPr id="8" name="TextBox 7">
            <a:extLst>
              <a:ext uri="{FF2B5EF4-FFF2-40B4-BE49-F238E27FC236}">
                <a16:creationId xmlns:a16="http://schemas.microsoft.com/office/drawing/2014/main" id="{CA8829E1-D3AF-4CA3-B923-15341545DE27}"/>
              </a:ext>
            </a:extLst>
          </p:cNvPr>
          <p:cNvSpPr txBox="1"/>
          <p:nvPr/>
        </p:nvSpPr>
        <p:spPr>
          <a:xfrm>
            <a:off x="8889509" y="2952015"/>
            <a:ext cx="1141659"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E. Matthews</a:t>
            </a:r>
          </a:p>
        </p:txBody>
      </p:sp>
    </p:spTree>
    <p:extLst>
      <p:ext uri="{BB962C8B-B14F-4D97-AF65-F5344CB8AC3E}">
        <p14:creationId xmlns:p14="http://schemas.microsoft.com/office/powerpoint/2010/main" val="10561342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0" y="9939"/>
            <a:ext cx="9144000" cy="914400"/>
          </a:xfrm>
        </p:spPr>
        <p:txBody>
          <a:bodyPr>
            <a:noAutofit/>
          </a:bodyPr>
          <a:lstStyle/>
          <a:p>
            <a:r>
              <a:rPr lang="en-US" sz="2800" dirty="0">
                <a:latin typeface="Georgia" panose="02040502050405020303" pitchFamily="18" charset="0"/>
                <a:cs typeface="Times New Roman"/>
              </a:rPr>
              <a:t>Addressing large discrepancies  between data libraries for </a:t>
            </a:r>
            <a:r>
              <a:rPr lang="en-US" sz="2800" baseline="30000" dirty="0">
                <a:latin typeface="Georgia" panose="02040502050405020303" pitchFamily="18" charset="0"/>
                <a:cs typeface="Times New Roman"/>
              </a:rPr>
              <a:t>35</a:t>
            </a:r>
            <a:r>
              <a:rPr lang="en-US" sz="2800" dirty="0">
                <a:latin typeface="Georgia" panose="02040502050405020303" pitchFamily="18" charset="0"/>
                <a:cs typeface="Times New Roman"/>
              </a:rPr>
              <a:t>Cl(n,p) cross section</a:t>
            </a:r>
            <a:endParaRPr lang="en-US" sz="2800" dirty="0">
              <a:latin typeface="Georgia" panose="02040502050405020303" pitchFamily="18" charset="0"/>
            </a:endParaRPr>
          </a:p>
        </p:txBody>
      </p:sp>
      <p:sp>
        <p:nvSpPr>
          <p:cNvPr id="8" name="Content Placeholder 10"/>
          <p:cNvSpPr txBox="1">
            <a:spLocks noGrp="1"/>
          </p:cNvSpPr>
          <p:nvPr>
            <p:ph idx="4294967295"/>
          </p:nvPr>
        </p:nvSpPr>
        <p:spPr>
          <a:xfrm>
            <a:off x="6123475" y="1335515"/>
            <a:ext cx="5446849" cy="4641271"/>
          </a:xfrm>
          <a:prstGeom prst="rect">
            <a:avLst/>
          </a:prstGeom>
          <a:noFill/>
        </p:spPr>
        <p:txBody>
          <a:bodyPr wrap="square" rtlCol="0">
            <a:spAutoFit/>
          </a:bodyPr>
          <a:lstStyle/>
          <a:p>
            <a:pPr>
              <a:spcAft>
                <a:spcPts val="1200"/>
              </a:spcAft>
            </a:pPr>
            <a:r>
              <a:rPr lang="en-US" sz="1600" dirty="0">
                <a:cs typeface="Times New Roman"/>
              </a:rPr>
              <a:t>ENDF/B-VII.1 (and VIII) includes detailed </a:t>
            </a:r>
            <a:r>
              <a:rPr lang="en-US" sz="1600" b="1" dirty="0">
                <a:cs typeface="Times New Roman"/>
              </a:rPr>
              <a:t>calculated</a:t>
            </a:r>
            <a:r>
              <a:rPr lang="en-US" sz="1600" dirty="0">
                <a:cs typeface="Times New Roman"/>
              </a:rPr>
              <a:t> resonances between 0.1 MeV and 1.2 MeV  The cross section in this region is </a:t>
            </a:r>
            <a:r>
              <a:rPr lang="en-US" sz="1600" dirty="0">
                <a:solidFill>
                  <a:srgbClr val="800000"/>
                </a:solidFill>
                <a:cs typeface="Times New Roman"/>
              </a:rPr>
              <a:t>2-3 orders of magnitude smaller </a:t>
            </a:r>
            <a:r>
              <a:rPr lang="en-US" sz="1600" dirty="0">
                <a:cs typeface="Times New Roman"/>
              </a:rPr>
              <a:t>when using  ENDF/B-VII.1 vs. ENDF/B-VII.0 </a:t>
            </a:r>
          </a:p>
          <a:p>
            <a:pPr>
              <a:spcAft>
                <a:spcPts val="1200"/>
              </a:spcAft>
            </a:pPr>
            <a:r>
              <a:rPr lang="en-US" sz="1600" dirty="0">
                <a:cs typeface="Times New Roman"/>
              </a:rPr>
              <a:t>Higher than 1.2 MeV, in all libraries, the cross-section is assumed to be in an Unresolved Resonance Region (URR)</a:t>
            </a:r>
          </a:p>
          <a:p>
            <a:pPr>
              <a:spcAft>
                <a:spcPts val="1200"/>
              </a:spcAft>
            </a:pPr>
            <a:r>
              <a:rPr lang="en-US" sz="1600" dirty="0">
                <a:cs typeface="Times New Roman"/>
              </a:rPr>
              <a:t>In fast neutron systems most neutrons have energies &gt; 100 </a:t>
            </a:r>
            <a:r>
              <a:rPr lang="en-US" sz="1600" dirty="0" err="1">
                <a:cs typeface="Times New Roman"/>
              </a:rPr>
              <a:t>keV</a:t>
            </a:r>
            <a:r>
              <a:rPr lang="en-US" sz="1600" dirty="0">
                <a:cs typeface="Times New Roman"/>
              </a:rPr>
              <a:t>.  There are </a:t>
            </a:r>
            <a:r>
              <a:rPr lang="en-US" sz="1600" dirty="0">
                <a:solidFill>
                  <a:srgbClr val="800000"/>
                </a:solidFill>
                <a:cs typeface="Times New Roman"/>
              </a:rPr>
              <a:t>NO measurements between 100 </a:t>
            </a:r>
            <a:r>
              <a:rPr lang="en-US" sz="1600" dirty="0" err="1">
                <a:solidFill>
                  <a:srgbClr val="800000"/>
                </a:solidFill>
                <a:cs typeface="Times New Roman"/>
              </a:rPr>
              <a:t>keV</a:t>
            </a:r>
            <a:r>
              <a:rPr lang="en-US" sz="1600" dirty="0">
                <a:solidFill>
                  <a:srgbClr val="800000"/>
                </a:solidFill>
                <a:cs typeface="Times New Roman"/>
              </a:rPr>
              <a:t> and 14 MeV.</a:t>
            </a:r>
          </a:p>
          <a:p>
            <a:pPr>
              <a:spcAft>
                <a:spcPts val="1200"/>
              </a:spcAft>
            </a:pPr>
            <a:r>
              <a:rPr lang="en-US" sz="1600" dirty="0">
                <a:cs typeface="Times New Roman"/>
              </a:rPr>
              <a:t>In order to decrease the uncertainties in the </a:t>
            </a:r>
            <a:r>
              <a:rPr lang="en-US" sz="1600" baseline="30000" dirty="0">
                <a:cs typeface="Times New Roman"/>
              </a:rPr>
              <a:t>35</a:t>
            </a:r>
            <a:r>
              <a:rPr lang="en-US" sz="1600" dirty="0">
                <a:cs typeface="Times New Roman"/>
              </a:rPr>
              <a:t>Cl neutron capture, experiments were performed to measure the </a:t>
            </a:r>
            <a:r>
              <a:rPr lang="en-US" sz="1600" baseline="30000" dirty="0">
                <a:cs typeface="Times New Roman"/>
              </a:rPr>
              <a:t>35</a:t>
            </a:r>
            <a:r>
              <a:rPr lang="en-US" sz="1600" dirty="0">
                <a:cs typeface="Times New Roman"/>
              </a:rPr>
              <a:t>Cl(</a:t>
            </a:r>
            <a:r>
              <a:rPr lang="en-US" sz="1600" dirty="0" err="1">
                <a:cs typeface="Times New Roman"/>
              </a:rPr>
              <a:t>n,p</a:t>
            </a:r>
            <a:r>
              <a:rPr lang="en-US" sz="1600" dirty="0">
                <a:cs typeface="Times New Roman"/>
              </a:rPr>
              <a:t>)</a:t>
            </a:r>
            <a:r>
              <a:rPr lang="en-US" sz="1600" baseline="30000" dirty="0">
                <a:cs typeface="Times New Roman"/>
              </a:rPr>
              <a:t>35</a:t>
            </a:r>
            <a:r>
              <a:rPr lang="en-US" sz="1600" dirty="0">
                <a:cs typeface="Times New Roman"/>
              </a:rPr>
              <a:t>S and the </a:t>
            </a:r>
            <a:r>
              <a:rPr lang="en-US" sz="1600" baseline="30000" dirty="0">
                <a:cs typeface="Times New Roman"/>
              </a:rPr>
              <a:t>35</a:t>
            </a:r>
            <a:r>
              <a:rPr lang="en-US" sz="1600" dirty="0">
                <a:cs typeface="Times New Roman"/>
              </a:rPr>
              <a:t>Cl(</a:t>
            </a:r>
            <a:r>
              <a:rPr lang="en-US" sz="1600" dirty="0" err="1">
                <a:cs typeface="Times New Roman"/>
              </a:rPr>
              <a:t>n,</a:t>
            </a:r>
            <a:r>
              <a:rPr lang="en-US" sz="1600" dirty="0" err="1">
                <a:cs typeface="Symbol" charset="2"/>
              </a:rPr>
              <a:t>a</a:t>
            </a:r>
            <a:r>
              <a:rPr lang="en-US" sz="1600" dirty="0">
                <a:cs typeface="Times New Roman"/>
              </a:rPr>
              <a:t>)</a:t>
            </a:r>
            <a:r>
              <a:rPr lang="en-US" sz="1600" baseline="30000" dirty="0">
                <a:cs typeface="Times New Roman"/>
              </a:rPr>
              <a:t>32</a:t>
            </a:r>
            <a:r>
              <a:rPr lang="en-US" sz="1600" dirty="0">
                <a:cs typeface="Times New Roman"/>
              </a:rPr>
              <a:t>P cross sections using the High Flux Neutron Generator (HFNG) on the University of California Berkeley campus. </a:t>
            </a:r>
          </a:p>
        </p:txBody>
      </p:sp>
      <p:pic>
        <p:nvPicPr>
          <p:cNvPr id="9" name="Picture 8" descr="Fig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75" y="1221288"/>
            <a:ext cx="4786929" cy="3501029"/>
          </a:xfrm>
          <a:prstGeom prst="rect">
            <a:avLst/>
          </a:prstGeom>
        </p:spPr>
      </p:pic>
      <p:pic>
        <p:nvPicPr>
          <p:cNvPr id="10" name="Picture 9">
            <a:extLst>
              <a:ext uri="{FF2B5EF4-FFF2-40B4-BE49-F238E27FC236}">
                <a16:creationId xmlns:a16="http://schemas.microsoft.com/office/drawing/2014/main" id="{00CB5414-A176-454B-BAB0-C98BD9A6A2D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59882" t="10452" r="28220" b="64383"/>
          <a:stretch/>
        </p:blipFill>
        <p:spPr>
          <a:xfrm>
            <a:off x="1336546" y="4722317"/>
            <a:ext cx="1143001" cy="1402081"/>
          </a:xfrm>
          <a:prstGeom prst="rect">
            <a:avLst/>
          </a:prstGeom>
          <a:ln>
            <a:solidFill>
              <a:schemeClr val="tx1"/>
            </a:solidFill>
          </a:ln>
        </p:spPr>
      </p:pic>
      <p:pic>
        <p:nvPicPr>
          <p:cNvPr id="11" name="Picture 10" descr="Su-Ann.jpg">
            <a:extLst>
              <a:ext uri="{FF2B5EF4-FFF2-40B4-BE49-F238E27FC236}">
                <a16:creationId xmlns:a16="http://schemas.microsoft.com/office/drawing/2014/main" id="{E1EA2552-5DB4-48E9-9221-C6AEDF0FEF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9838"/>
          <a:stretch/>
        </p:blipFill>
        <p:spPr>
          <a:xfrm>
            <a:off x="3988736" y="4722317"/>
            <a:ext cx="1214130" cy="1402081"/>
          </a:xfrm>
          <a:prstGeom prst="rect">
            <a:avLst/>
          </a:prstGeom>
        </p:spPr>
      </p:pic>
      <p:sp>
        <p:nvSpPr>
          <p:cNvPr id="12" name="TextBox 11">
            <a:extLst>
              <a:ext uri="{FF2B5EF4-FFF2-40B4-BE49-F238E27FC236}">
                <a16:creationId xmlns:a16="http://schemas.microsoft.com/office/drawing/2014/main" id="{F6A0D1E7-F75A-4131-A052-874C9E19FB4F}"/>
              </a:ext>
            </a:extLst>
          </p:cNvPr>
          <p:cNvSpPr txBox="1"/>
          <p:nvPr/>
        </p:nvSpPr>
        <p:spPr>
          <a:xfrm>
            <a:off x="1325223" y="5970509"/>
            <a:ext cx="1165640"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J. Batchelder</a:t>
            </a:r>
          </a:p>
        </p:txBody>
      </p:sp>
      <p:sp>
        <p:nvSpPr>
          <p:cNvPr id="13" name="TextBox 12">
            <a:extLst>
              <a:ext uri="{FF2B5EF4-FFF2-40B4-BE49-F238E27FC236}">
                <a16:creationId xmlns:a16="http://schemas.microsoft.com/office/drawing/2014/main" id="{E2FE4182-6461-495A-8A23-9DC20CEBB36E}"/>
              </a:ext>
            </a:extLst>
          </p:cNvPr>
          <p:cNvSpPr txBox="1"/>
          <p:nvPr/>
        </p:nvSpPr>
        <p:spPr>
          <a:xfrm>
            <a:off x="3990117" y="5970508"/>
            <a:ext cx="1214130" cy="307777"/>
          </a:xfrm>
          <a:prstGeom prst="rect">
            <a:avLst/>
          </a:prstGeom>
          <a:solidFill>
            <a:schemeClr val="tx1"/>
          </a:solidFill>
        </p:spPr>
        <p:txBody>
          <a:bodyPr wrap="square" rtlCol="0">
            <a:spAutoFit/>
          </a:bodyPr>
          <a:lstStyle/>
          <a:p>
            <a:pPr algn="ctr"/>
            <a:r>
              <a:rPr lang="en-US" sz="1400" dirty="0">
                <a:solidFill>
                  <a:schemeClr val="bg1"/>
                </a:solidFill>
                <a:latin typeface="Lucida Grande"/>
                <a:ea typeface="Helvetica" charset="0"/>
                <a:cs typeface="Helvetica" charset="0"/>
              </a:rPr>
              <a:t>S. Chong</a:t>
            </a:r>
          </a:p>
        </p:txBody>
      </p:sp>
    </p:spTree>
    <p:extLst>
      <p:ext uri="{BB962C8B-B14F-4D97-AF65-F5344CB8AC3E}">
        <p14:creationId xmlns:p14="http://schemas.microsoft.com/office/powerpoint/2010/main" val="26394974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515057" y="4332616"/>
            <a:ext cx="9776720" cy="2585323"/>
          </a:xfrm>
          <a:prstGeom prst="rect">
            <a:avLst/>
          </a:prstGeom>
          <a:noFill/>
        </p:spPr>
        <p:txBody>
          <a:bodyPr wrap="square" rtlCol="0">
            <a:spAutoFit/>
          </a:bodyPr>
          <a:lstStyle/>
          <a:p>
            <a:r>
              <a:rPr lang="en-US" dirty="0">
                <a:latin typeface="Times New Roman"/>
                <a:cs typeface="Times New Roman"/>
              </a:rPr>
              <a:t>E</a:t>
            </a:r>
            <a:r>
              <a:rPr lang="en-US" baseline="-25000" dirty="0">
                <a:latin typeface="Times New Roman"/>
                <a:cs typeface="Times New Roman"/>
              </a:rPr>
              <a:t>n</a:t>
            </a:r>
            <a:r>
              <a:rPr lang="en-US" dirty="0">
                <a:latin typeface="Times New Roman"/>
                <a:cs typeface="Times New Roman"/>
              </a:rPr>
              <a:t> (MeV)			</a:t>
            </a:r>
            <a:r>
              <a:rPr lang="en-US" dirty="0">
                <a:latin typeface="Symbol" charset="2"/>
                <a:cs typeface="Symbol" charset="2"/>
              </a:rPr>
              <a:t>s</a:t>
            </a:r>
            <a:r>
              <a:rPr lang="en-US" dirty="0">
                <a:latin typeface="Times New Roman"/>
                <a:cs typeface="Times New Roman"/>
              </a:rPr>
              <a:t>(</a:t>
            </a:r>
            <a:r>
              <a:rPr lang="en-US" dirty="0" err="1">
                <a:latin typeface="Times New Roman"/>
                <a:cs typeface="Times New Roman"/>
              </a:rPr>
              <a:t>mb</a:t>
            </a:r>
            <a:r>
              <a:rPr lang="en-US" dirty="0">
                <a:latin typeface="Times New Roman"/>
                <a:cs typeface="Times New Roman"/>
              </a:rPr>
              <a:t>) </a:t>
            </a:r>
            <a:r>
              <a:rPr lang="en-US" baseline="30000" dirty="0">
                <a:latin typeface="Times New Roman"/>
                <a:cs typeface="Times New Roman"/>
              </a:rPr>
              <a:t>35</a:t>
            </a:r>
            <a:r>
              <a:rPr lang="en-US" dirty="0">
                <a:latin typeface="Times New Roman"/>
                <a:cs typeface="Times New Roman"/>
              </a:rPr>
              <a:t>Cl(</a:t>
            </a:r>
            <a:r>
              <a:rPr lang="en-US" dirty="0" err="1">
                <a:latin typeface="Times New Roman"/>
                <a:cs typeface="Times New Roman"/>
              </a:rPr>
              <a:t>n,p</a:t>
            </a:r>
            <a:r>
              <a:rPr lang="en-US" dirty="0">
                <a:latin typeface="Times New Roman"/>
                <a:cs typeface="Times New Roman"/>
              </a:rPr>
              <a:t>)</a:t>
            </a:r>
            <a:r>
              <a:rPr lang="en-US" baseline="30000" dirty="0">
                <a:latin typeface="Times New Roman"/>
                <a:cs typeface="Times New Roman"/>
              </a:rPr>
              <a:t> 35</a:t>
            </a:r>
            <a:r>
              <a:rPr lang="en-US" dirty="0">
                <a:latin typeface="Times New Roman"/>
                <a:cs typeface="Times New Roman"/>
              </a:rPr>
              <a:t>S				</a:t>
            </a:r>
            <a:r>
              <a:rPr lang="en-US" dirty="0">
                <a:latin typeface="Symbol" charset="2"/>
                <a:cs typeface="Symbol" charset="2"/>
              </a:rPr>
              <a:t>s </a:t>
            </a:r>
            <a:r>
              <a:rPr lang="en-US" dirty="0">
                <a:latin typeface="Times New Roman"/>
                <a:cs typeface="Times New Roman"/>
              </a:rPr>
              <a:t>(</a:t>
            </a:r>
            <a:r>
              <a:rPr lang="en-US" dirty="0" err="1">
                <a:latin typeface="Times New Roman"/>
                <a:cs typeface="Times New Roman"/>
              </a:rPr>
              <a:t>mb</a:t>
            </a:r>
            <a:r>
              <a:rPr lang="en-US" dirty="0">
                <a:latin typeface="Times New Roman"/>
                <a:cs typeface="Times New Roman"/>
              </a:rPr>
              <a:t>) </a:t>
            </a:r>
            <a:r>
              <a:rPr lang="en-US" baseline="30000" dirty="0">
                <a:latin typeface="Times New Roman"/>
                <a:cs typeface="Times New Roman"/>
              </a:rPr>
              <a:t>35</a:t>
            </a:r>
            <a:r>
              <a:rPr lang="en-US" dirty="0">
                <a:latin typeface="Times New Roman"/>
                <a:cs typeface="Times New Roman"/>
              </a:rPr>
              <a:t>Cl(</a:t>
            </a:r>
            <a:r>
              <a:rPr lang="en-US" dirty="0" err="1">
                <a:latin typeface="Times New Roman"/>
                <a:cs typeface="Times New Roman"/>
              </a:rPr>
              <a:t>n,</a:t>
            </a:r>
            <a:r>
              <a:rPr lang="en-US" dirty="0" err="1">
                <a:latin typeface="Symbol" charset="2"/>
                <a:cs typeface="Symbol" charset="2"/>
              </a:rPr>
              <a:t>a</a:t>
            </a:r>
            <a:r>
              <a:rPr lang="en-US" dirty="0">
                <a:latin typeface="Times New Roman"/>
                <a:cs typeface="Times New Roman"/>
              </a:rPr>
              <a:t>)</a:t>
            </a:r>
            <a:r>
              <a:rPr lang="en-US" baseline="30000" dirty="0">
                <a:latin typeface="Times New Roman"/>
                <a:cs typeface="Times New Roman"/>
              </a:rPr>
              <a:t> 32</a:t>
            </a:r>
            <a:r>
              <a:rPr lang="en-US" dirty="0">
                <a:latin typeface="Times New Roman"/>
                <a:cs typeface="Times New Roman"/>
              </a:rPr>
              <a:t>P	</a:t>
            </a:r>
          </a:p>
          <a:p>
            <a:r>
              <a:rPr lang="en-US" u="sng" dirty="0">
                <a:latin typeface="Times New Roman"/>
                <a:cs typeface="Times New Roman"/>
              </a:rPr>
              <a:t>			this work		ENDF-VIII		this work		ENDF-VIII	</a:t>
            </a:r>
          </a:p>
          <a:p>
            <a:r>
              <a:rPr lang="en-US" dirty="0">
                <a:latin typeface="Times New Roman"/>
                <a:cs typeface="Times New Roman"/>
              </a:rPr>
              <a:t>2.755(21)		29.5(10)			183			4.54(15)			7.2</a:t>
            </a:r>
          </a:p>
          <a:p>
            <a:r>
              <a:rPr lang="en-US" dirty="0">
                <a:latin typeface="Times New Roman"/>
                <a:cs typeface="Times New Roman"/>
              </a:rPr>
              <a:t>2.661(35)		45.7(35)			173			3.94(31)			6.0</a:t>
            </a:r>
          </a:p>
          <a:p>
            <a:r>
              <a:rPr lang="en-US" dirty="0">
                <a:latin typeface="Times New Roman"/>
                <a:cs typeface="Times New Roman"/>
              </a:rPr>
              <a:t>2.608(22)		41.1(41)			172			4.00(40)			4.7	</a:t>
            </a:r>
          </a:p>
          <a:p>
            <a:r>
              <a:rPr lang="en-US" dirty="0">
                <a:latin typeface="Times New Roman"/>
                <a:cs typeface="Times New Roman"/>
              </a:rPr>
              <a:t>2.539(6)		22.3(31)			171			3.79(52)			3.7</a:t>
            </a:r>
          </a:p>
          <a:p>
            <a:r>
              <a:rPr lang="en-US" dirty="0">
                <a:latin typeface="Times New Roman"/>
                <a:cs typeface="Times New Roman"/>
              </a:rPr>
              <a:t>2.425(17)		14.1(44)			156			1.32(41)			1.4</a:t>
            </a:r>
          </a:p>
          <a:p>
            <a:endParaRPr lang="en-US" dirty="0">
              <a:latin typeface="Times New Roman"/>
              <a:cs typeface="Times New Roman"/>
            </a:endParaRPr>
          </a:p>
          <a:p>
            <a:endParaRPr lang="en-US" dirty="0">
              <a:latin typeface="Times New Roman"/>
              <a:cs typeface="Times New Roman"/>
            </a:endParaRPr>
          </a:p>
        </p:txBody>
      </p:sp>
      <p:sp>
        <p:nvSpPr>
          <p:cNvPr id="15" name="Frame 14"/>
          <p:cNvSpPr/>
          <p:nvPr/>
        </p:nvSpPr>
        <p:spPr>
          <a:xfrm>
            <a:off x="5707558" y="3894596"/>
            <a:ext cx="3353725" cy="2916657"/>
          </a:xfrm>
          <a:prstGeom prst="frame">
            <a:avLst/>
          </a:prstGeom>
          <a:ln w="31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511766" y="6417645"/>
            <a:ext cx="1854097" cy="369332"/>
          </a:xfrm>
          <a:prstGeom prst="rect">
            <a:avLst/>
          </a:prstGeom>
          <a:noFill/>
        </p:spPr>
        <p:txBody>
          <a:bodyPr wrap="none" rtlCol="0">
            <a:spAutoFit/>
          </a:bodyPr>
          <a:lstStyle/>
          <a:p>
            <a:r>
              <a:rPr lang="en-US" b="1" dirty="0">
                <a:solidFill>
                  <a:schemeClr val="bg1"/>
                </a:solidFill>
                <a:latin typeface="Times New Roman"/>
                <a:cs typeface="Times New Roman"/>
              </a:rPr>
              <a:t>Good Agreement</a:t>
            </a:r>
          </a:p>
        </p:txBody>
      </p:sp>
      <p:sp>
        <p:nvSpPr>
          <p:cNvPr id="17" name="Frame 16"/>
          <p:cNvSpPr/>
          <p:nvPr/>
        </p:nvSpPr>
        <p:spPr>
          <a:xfrm>
            <a:off x="2543574" y="3894596"/>
            <a:ext cx="3350247" cy="2915951"/>
          </a:xfrm>
          <a:prstGeom prst="frame">
            <a:avLst/>
          </a:prstGeom>
          <a:ln w="31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TextBox 17"/>
          <p:cNvSpPr txBox="1"/>
          <p:nvPr/>
        </p:nvSpPr>
        <p:spPr>
          <a:xfrm>
            <a:off x="3363370" y="6424996"/>
            <a:ext cx="1785810" cy="369332"/>
          </a:xfrm>
          <a:prstGeom prst="rect">
            <a:avLst/>
          </a:prstGeom>
          <a:noFill/>
        </p:spPr>
        <p:txBody>
          <a:bodyPr wrap="none" rtlCol="0">
            <a:spAutoFit/>
          </a:bodyPr>
          <a:lstStyle/>
          <a:p>
            <a:r>
              <a:rPr lang="en-US" b="1" dirty="0">
                <a:solidFill>
                  <a:schemeClr val="accent2">
                    <a:lumMod val="75000"/>
                  </a:schemeClr>
                </a:solidFill>
                <a:latin typeface="Times New Roman"/>
                <a:cs typeface="Times New Roman"/>
              </a:rPr>
              <a:t>Poor Agreement</a:t>
            </a:r>
          </a:p>
        </p:txBody>
      </p:sp>
      <p:sp>
        <p:nvSpPr>
          <p:cNvPr id="4" name="Title 1"/>
          <p:cNvSpPr txBox="1">
            <a:spLocks/>
          </p:cNvSpPr>
          <p:nvPr/>
        </p:nvSpPr>
        <p:spPr>
          <a:xfrm>
            <a:off x="6715581" y="686817"/>
            <a:ext cx="3834492" cy="297088"/>
          </a:xfrm>
          <a:prstGeom prst="rect">
            <a:avLst/>
          </a:prstGeom>
        </p:spPr>
        <p:txBody>
          <a:bodyPr vert="horz" lIns="91440" tIns="45720" rIns="91440" bIns="45720" rtlCol="0" anchor="ctr">
            <a:normAutofit fontScale="3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Results – pt. 2</a:t>
            </a:r>
            <a:endParaRPr lang="en-US" dirty="0"/>
          </a:p>
        </p:txBody>
      </p:sp>
      <p:pic>
        <p:nvPicPr>
          <p:cNvPr id="8" name="Picture 7" descr="35Cl_n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6620" y="551233"/>
            <a:ext cx="4714004" cy="3633226"/>
          </a:xfrm>
          <a:prstGeom prst="rect">
            <a:avLst/>
          </a:prstGeom>
        </p:spPr>
      </p:pic>
      <p:pic>
        <p:nvPicPr>
          <p:cNvPr id="10" name="Picture 9" descr="35Cl_n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057" y="544590"/>
            <a:ext cx="4867513" cy="3613478"/>
          </a:xfrm>
          <a:prstGeom prst="rect">
            <a:avLst/>
          </a:prstGeom>
        </p:spPr>
      </p:pic>
      <p:sp>
        <p:nvSpPr>
          <p:cNvPr id="11" name="TextBox 10"/>
          <p:cNvSpPr txBox="1"/>
          <p:nvPr/>
        </p:nvSpPr>
        <p:spPr>
          <a:xfrm>
            <a:off x="5128388" y="610323"/>
            <a:ext cx="998991" cy="369332"/>
          </a:xfrm>
          <a:prstGeom prst="rect">
            <a:avLst/>
          </a:prstGeom>
          <a:noFill/>
        </p:spPr>
        <p:txBody>
          <a:bodyPr wrap="none" rtlCol="0">
            <a:spAutoFit/>
          </a:bodyPr>
          <a:lstStyle/>
          <a:p>
            <a:r>
              <a:rPr lang="en-US" baseline="30000" dirty="0">
                <a:latin typeface="Times New Roman"/>
                <a:cs typeface="Times New Roman"/>
              </a:rPr>
              <a:t>35</a:t>
            </a:r>
            <a:r>
              <a:rPr lang="en-US" dirty="0">
                <a:latin typeface="Times New Roman"/>
                <a:cs typeface="Times New Roman"/>
              </a:rPr>
              <a:t>Cl(</a:t>
            </a:r>
            <a:r>
              <a:rPr lang="en-US" dirty="0" err="1">
                <a:latin typeface="Times New Roman"/>
                <a:cs typeface="Times New Roman"/>
              </a:rPr>
              <a:t>n,p</a:t>
            </a:r>
            <a:r>
              <a:rPr lang="en-US" dirty="0">
                <a:latin typeface="Times New Roman"/>
                <a:cs typeface="Times New Roman"/>
              </a:rPr>
              <a:t>)</a:t>
            </a:r>
          </a:p>
        </p:txBody>
      </p:sp>
      <p:sp>
        <p:nvSpPr>
          <p:cNvPr id="12" name="TextBox 11"/>
          <p:cNvSpPr txBox="1"/>
          <p:nvPr/>
        </p:nvSpPr>
        <p:spPr>
          <a:xfrm>
            <a:off x="9493354" y="601725"/>
            <a:ext cx="1029449" cy="369332"/>
          </a:xfrm>
          <a:prstGeom prst="rect">
            <a:avLst/>
          </a:prstGeom>
          <a:noFill/>
        </p:spPr>
        <p:txBody>
          <a:bodyPr wrap="none" rtlCol="0">
            <a:spAutoFit/>
          </a:bodyPr>
          <a:lstStyle/>
          <a:p>
            <a:r>
              <a:rPr lang="en-US" baseline="30000" dirty="0">
                <a:latin typeface="Times New Roman"/>
                <a:cs typeface="Times New Roman"/>
              </a:rPr>
              <a:t>35</a:t>
            </a:r>
            <a:r>
              <a:rPr lang="en-US" dirty="0">
                <a:latin typeface="Times New Roman"/>
                <a:cs typeface="Times New Roman"/>
              </a:rPr>
              <a:t>Cl(</a:t>
            </a:r>
            <a:r>
              <a:rPr lang="en-US" dirty="0" err="1">
                <a:latin typeface="Times New Roman"/>
                <a:cs typeface="Times New Roman"/>
              </a:rPr>
              <a:t>n,</a:t>
            </a:r>
            <a:r>
              <a:rPr lang="en-US" dirty="0" err="1">
                <a:latin typeface="Symbol" charset="2"/>
                <a:cs typeface="Symbol" charset="2"/>
              </a:rPr>
              <a:t>a</a:t>
            </a:r>
            <a:r>
              <a:rPr lang="en-US" dirty="0">
                <a:latin typeface="Times New Roman"/>
                <a:cs typeface="Times New Roman"/>
              </a:rPr>
              <a:t>)</a:t>
            </a:r>
          </a:p>
        </p:txBody>
      </p:sp>
      <p:sp>
        <p:nvSpPr>
          <p:cNvPr id="3" name="Title 2">
            <a:extLst>
              <a:ext uri="{FF2B5EF4-FFF2-40B4-BE49-F238E27FC236}">
                <a16:creationId xmlns:a16="http://schemas.microsoft.com/office/drawing/2014/main" id="{46D6B352-3A86-402C-BF37-B264E3511B84}"/>
              </a:ext>
            </a:extLst>
          </p:cNvPr>
          <p:cNvSpPr>
            <a:spLocks noGrp="1"/>
          </p:cNvSpPr>
          <p:nvPr>
            <p:ph type="title"/>
          </p:nvPr>
        </p:nvSpPr>
        <p:spPr>
          <a:xfrm>
            <a:off x="1524000" y="71025"/>
            <a:ext cx="9144000" cy="499169"/>
          </a:xfrm>
        </p:spPr>
        <p:txBody>
          <a:bodyPr>
            <a:normAutofit fontScale="90000"/>
          </a:bodyPr>
          <a:lstStyle/>
          <a:p>
            <a:r>
              <a:rPr lang="en-US" sz="3200" baseline="30000" dirty="0">
                <a:latin typeface="Georgia" panose="02040502050405020303" pitchFamily="18" charset="0"/>
                <a:cs typeface="Times New Roman"/>
              </a:rPr>
              <a:t>35</a:t>
            </a:r>
            <a:r>
              <a:rPr lang="en-US" sz="3200" dirty="0">
                <a:latin typeface="Georgia" panose="02040502050405020303" pitchFamily="18" charset="0"/>
                <a:cs typeface="Times New Roman"/>
              </a:rPr>
              <a:t>Cl(n,x)  </a:t>
            </a:r>
            <a:r>
              <a:rPr lang="en-US" sz="3200" dirty="0"/>
              <a:t>Results</a:t>
            </a:r>
          </a:p>
        </p:txBody>
      </p:sp>
      <p:sp>
        <p:nvSpPr>
          <p:cNvPr id="20" name="Rectangle 19">
            <a:extLst>
              <a:ext uri="{FF2B5EF4-FFF2-40B4-BE49-F238E27FC236}">
                <a16:creationId xmlns:a16="http://schemas.microsoft.com/office/drawing/2014/main" id="{5EC80040-CCE7-445C-9054-266A8B4ECB4A}"/>
              </a:ext>
            </a:extLst>
          </p:cNvPr>
          <p:cNvSpPr/>
          <p:nvPr/>
        </p:nvSpPr>
        <p:spPr>
          <a:xfrm>
            <a:off x="271826" y="3378509"/>
            <a:ext cx="2148949" cy="954107"/>
          </a:xfrm>
          <a:prstGeom prst="rect">
            <a:avLst/>
          </a:prstGeom>
          <a:solidFill>
            <a:srgbClr val="FFFF00"/>
          </a:solidFill>
          <a:ln w="28575">
            <a:solidFill>
              <a:srgbClr val="2D637F"/>
            </a:solidFill>
          </a:ln>
        </p:spPr>
        <p:txBody>
          <a:bodyPr wrap="square">
            <a:spAutoFit/>
          </a:bodyPr>
          <a:lstStyle/>
          <a:p>
            <a:pPr algn="ctr"/>
            <a:r>
              <a:rPr lang="en-US" sz="1400" b="1" baseline="30000" dirty="0">
                <a:latin typeface="Georgia" panose="02040502050405020303" pitchFamily="18" charset="0"/>
                <a:cs typeface="Times New Roman"/>
              </a:rPr>
              <a:t>35</a:t>
            </a:r>
            <a:r>
              <a:rPr lang="en-US" sz="1400" b="1" dirty="0">
                <a:latin typeface="Georgia" panose="02040502050405020303" pitchFamily="18" charset="0"/>
                <a:cs typeface="Times New Roman"/>
              </a:rPr>
              <a:t>Cl(n,p)</a:t>
            </a:r>
            <a:r>
              <a:rPr lang="en-US" sz="1400" b="1" baseline="30000" dirty="0">
                <a:latin typeface="Georgia" panose="02040502050405020303" pitchFamily="18" charset="0"/>
                <a:cs typeface="Times New Roman"/>
              </a:rPr>
              <a:t>35</a:t>
            </a:r>
            <a:r>
              <a:rPr lang="en-US" sz="1400" b="1" dirty="0">
                <a:latin typeface="Georgia" panose="02040502050405020303" pitchFamily="18" charset="0"/>
                <a:cs typeface="Times New Roman"/>
              </a:rPr>
              <a:t>S cross-section is much lower than the ENDF/B-VIII value!</a:t>
            </a:r>
          </a:p>
        </p:txBody>
      </p:sp>
      <p:sp>
        <p:nvSpPr>
          <p:cNvPr id="21" name="Rectangle 20">
            <a:extLst>
              <a:ext uri="{FF2B5EF4-FFF2-40B4-BE49-F238E27FC236}">
                <a16:creationId xmlns:a16="http://schemas.microsoft.com/office/drawing/2014/main" id="{C84C1587-A9B1-4A54-AB02-3E26720FF6F6}"/>
              </a:ext>
            </a:extLst>
          </p:cNvPr>
          <p:cNvSpPr/>
          <p:nvPr/>
        </p:nvSpPr>
        <p:spPr>
          <a:xfrm>
            <a:off x="9534364" y="4269551"/>
            <a:ext cx="1841020" cy="1815882"/>
          </a:xfrm>
          <a:prstGeom prst="rect">
            <a:avLst/>
          </a:prstGeom>
          <a:solidFill>
            <a:srgbClr val="FFFF00"/>
          </a:solidFill>
          <a:ln w="28575">
            <a:solidFill>
              <a:srgbClr val="2D637F"/>
            </a:solidFill>
          </a:ln>
        </p:spPr>
        <p:txBody>
          <a:bodyPr wrap="square">
            <a:spAutoFit/>
          </a:bodyPr>
          <a:lstStyle/>
          <a:p>
            <a:pPr algn="ctr"/>
            <a:r>
              <a:rPr lang="en-US" sz="1400" dirty="0">
                <a:latin typeface="Georgia" panose="02040502050405020303" pitchFamily="18" charset="0"/>
                <a:cs typeface="Times New Roman"/>
              </a:rPr>
              <a:t>Structure is observed in the </a:t>
            </a:r>
            <a:r>
              <a:rPr lang="en-US" sz="1400" baseline="30000" dirty="0">
                <a:latin typeface="Georgia" panose="02040502050405020303" pitchFamily="18" charset="0"/>
                <a:cs typeface="Times New Roman"/>
              </a:rPr>
              <a:t>35</a:t>
            </a:r>
            <a:r>
              <a:rPr lang="en-US" sz="1400" dirty="0">
                <a:latin typeface="Georgia" panose="02040502050405020303" pitchFamily="18" charset="0"/>
                <a:cs typeface="Times New Roman"/>
              </a:rPr>
              <a:t>Cl(n,p) and </a:t>
            </a:r>
            <a:r>
              <a:rPr lang="en-US" sz="1400" baseline="30000" dirty="0">
                <a:latin typeface="Georgia" panose="02040502050405020303" pitchFamily="18" charset="0"/>
                <a:cs typeface="Times New Roman"/>
              </a:rPr>
              <a:t>31</a:t>
            </a:r>
            <a:r>
              <a:rPr lang="en-US" sz="1400" dirty="0">
                <a:latin typeface="Georgia" panose="02040502050405020303" pitchFamily="18" charset="0"/>
                <a:cs typeface="Times New Roman"/>
              </a:rPr>
              <a:t>P(n,p) reactions.  </a:t>
            </a:r>
            <a:r>
              <a:rPr lang="en-US" sz="1400" b="1" dirty="0">
                <a:latin typeface="Georgia" panose="02040502050405020303" pitchFamily="18" charset="0"/>
                <a:cs typeface="Times New Roman"/>
              </a:rPr>
              <a:t>Cannot treat the region as an unresolved resonance region!</a:t>
            </a:r>
          </a:p>
        </p:txBody>
      </p:sp>
    </p:spTree>
    <p:extLst>
      <p:ext uri="{BB962C8B-B14F-4D97-AF65-F5344CB8AC3E}">
        <p14:creationId xmlns:p14="http://schemas.microsoft.com/office/powerpoint/2010/main" val="3024469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0|0.1|0.1"/>
</p:tagLst>
</file>

<file path=ppt/tags/tag2.xml><?xml version="1.0" encoding="utf-8"?>
<p:tagLst xmlns:a="http://schemas.openxmlformats.org/drawingml/2006/main" xmlns:r="http://schemas.openxmlformats.org/officeDocument/2006/relationships" xmlns:p="http://schemas.openxmlformats.org/presentationml/2006/main">
  <p:tag name="TIMING" val="|0|0.1|0.1|0.1|0.1|0.1|0.2|0.1|0.1|0.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39144</TotalTime>
  <Words>2799</Words>
  <Application>Microsoft Office PowerPoint</Application>
  <PresentationFormat>Widescreen</PresentationFormat>
  <Paragraphs>383</Paragraphs>
  <Slides>32</Slides>
  <Notes>20</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ＭＳ Ｐゴシック</vt:lpstr>
      <vt:lpstr>ＭＳ Ｐゴシック</vt:lpstr>
      <vt:lpstr>Arial</vt:lpstr>
      <vt:lpstr>Calibri</vt:lpstr>
      <vt:lpstr>Cambria Math</vt:lpstr>
      <vt:lpstr>Georgia</vt:lpstr>
      <vt:lpstr>Helvetica</vt:lpstr>
      <vt:lpstr>Helvetica Light</vt:lpstr>
      <vt:lpstr>Lucida Grande</vt:lpstr>
      <vt:lpstr>Mangal</vt:lpstr>
      <vt:lpstr>Symbol</vt:lpstr>
      <vt:lpstr>Times New Roman</vt:lpstr>
      <vt:lpstr>Wingdings</vt:lpstr>
      <vt:lpstr>Custom Design</vt:lpstr>
      <vt:lpstr>Isotope production cross section measurements at the HFNG, LANL-IPF, and LBNL</vt:lpstr>
      <vt:lpstr>The LBNL/UCB Bay Area Nuclear Data (BAND) Group</vt:lpstr>
      <vt:lpstr>Cross-Section Measurements at the UC Berkeley HFNG</vt:lpstr>
      <vt:lpstr>PowerPoint Presentation</vt:lpstr>
      <vt:lpstr>HFNG-Based Cross Section Measurements</vt:lpstr>
      <vt:lpstr>Medical Applications – (n,p) 64Cu,47Sc Production</vt:lpstr>
      <vt:lpstr>Measurement of the 98Mo(n,γ) Cross Section</vt:lpstr>
      <vt:lpstr>Addressing large discrepancies  between data libraries for 35Cl(n,p) cross section</vt:lpstr>
      <vt:lpstr>35Cl(n,x)  Results</vt:lpstr>
      <vt:lpstr>Stacked-target Charged Particle Excitation Functions</vt:lpstr>
      <vt:lpstr>Stacked-target Charged Particle Excitation Functions</vt:lpstr>
      <vt:lpstr>natFe(p,x)51,52Mn – Novel PET imaging</vt:lpstr>
      <vt:lpstr>140La(p,6n)134Ce - a PET analogue  for 225Ac</vt:lpstr>
      <vt:lpstr>Stacked-target Charged Particle Excitation Functions</vt:lpstr>
      <vt:lpstr>Measurements @ LANL – Nb(p,x) </vt:lpstr>
      <vt:lpstr>Measurements @ LANL – Nb(p,x) </vt:lpstr>
      <vt:lpstr>Measurements @ LANL – Nb(p,x) </vt:lpstr>
      <vt:lpstr>Alternative (n,x) Production Capabilities at the 88-Inch Cyclotron</vt:lpstr>
      <vt:lpstr>7Li(p,n) “Quasi-Monoenergetic” Neutron Source</vt:lpstr>
      <vt:lpstr>Simultaneous Radionuclide Production</vt:lpstr>
      <vt:lpstr>155Gd(n,2n) Surrogate Cross-Section Measurement</vt:lpstr>
      <vt:lpstr>155Gd(n,2n) cross section by measurement of surrogate reaction 157Gd(3He,α2n)154Gd</vt:lpstr>
      <vt:lpstr>155Gd(n,2n) cross section by measurement of surrogate reaction 157Gd(3He,α2n)154Gd</vt:lpstr>
      <vt:lpstr>FIER</vt:lpstr>
      <vt:lpstr>Input Data</vt:lpstr>
      <vt:lpstr>Integral Benchmarking with FIER</vt:lpstr>
      <vt:lpstr>Case Study:  Integral Benchmarking</vt:lpstr>
      <vt:lpstr>Collaborators on this work</vt:lpstr>
      <vt:lpstr>Tusen takk!</vt:lpstr>
      <vt:lpstr>The UC Berkeley High Flux Neutron Generator</vt:lpstr>
      <vt:lpstr>PowerPoint Presentation</vt:lpstr>
      <vt:lpstr>Input Data</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Steven Voyles</dc:creator>
  <cp:lastModifiedBy>Andrew Steven Voyles</cp:lastModifiedBy>
  <cp:revision>819</cp:revision>
  <dcterms:created xsi:type="dcterms:W3CDTF">2013-01-15T19:08:57Z</dcterms:created>
  <dcterms:modified xsi:type="dcterms:W3CDTF">2018-05-24T10:15:42Z</dcterms:modified>
</cp:coreProperties>
</file>